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 id="2147483664" r:id="rId3"/>
    <p:sldMasterId id="2147483665" r:id="rId4"/>
    <p:sldMasterId id="2147483666" r:id="rId5"/>
    <p:sldMasterId id="2147483667" r:id="rId6"/>
    <p:sldMasterId id="2147483668" r:id="rId7"/>
    <p:sldMasterId id="2147483669" r:id="rId8"/>
    <p:sldMasterId id="2147483670" r:id="rId9"/>
    <p:sldMasterId id="2147483671" r:id="rId10"/>
    <p:sldMasterId id="2147483672" r:id="rId11"/>
    <p:sldMasterId id="2147483673" r:id="rId12"/>
    <p:sldMasterId id="2147483674" r:id="rId13"/>
  </p:sldMasterIdLst>
  <p:notesMasterIdLst>
    <p:notesMasterId r:id="rId112"/>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53"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Lst>
  <p:sldSz cx="9144000" cy="6858000" type="screen4x3"/>
  <p:notesSz cx="6858000" cy="9144000"/>
  <p:embeddedFontLst>
    <p:embeddedFont>
      <p:font typeface="Arial Narrow" panose="020B0606020202030204" pitchFamily="34" charset="0"/>
      <p:regular r:id="rId113"/>
      <p:bold r:id="rId114"/>
      <p:italic r:id="rId115"/>
      <p:boldItalic r:id="rId116"/>
    </p:embeddedFont>
    <p:embeddedFont>
      <p:font typeface="Calibri" panose="020F0502020204030204" pitchFamily="34" charset="0"/>
      <p:regular r:id="rId117"/>
      <p:bold r:id="rId118"/>
      <p:italic r:id="rId119"/>
      <p:boldItalic r:id="rId120"/>
    </p:embeddedFont>
    <p:embeddedFont>
      <p:font typeface="Garamond" panose="02020404030301010803" pitchFamily="18" charset="0"/>
      <p:regular r:id="rId121"/>
      <p:bold r:id="rId122"/>
      <p:italic r:id="rId123"/>
    </p:embeddedFont>
    <p:embeddedFont>
      <p:font typeface="Libre Baskerville" panose="020B0604020202020204" charset="0"/>
      <p:regular r:id="rId124"/>
      <p:bold r:id="rId125"/>
      <p:italic r:id="rId126"/>
    </p:embeddedFont>
    <p:embeddedFont>
      <p:font typeface="Quintessential" panose="020B0604020202020204" charset="0"/>
      <p:regular r:id="rId127"/>
    </p:embeddedFont>
    <p:embeddedFont>
      <p:font typeface="verdana" panose="020B0604030504040204" pitchFamily="34"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9C4C4B-401D-4427-833C-0E6B768AF52B}">
  <a:tblStyle styleId="{809C4C4B-401D-4427-833C-0E6B768AF52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1520"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font" Target="fonts/font11.fntdata"/><Relationship Id="rId128" Type="http://schemas.openxmlformats.org/officeDocument/2006/relationships/font" Target="fonts/font16.fntdata"/><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font" Target="fonts/font1.fntdata"/><Relationship Id="rId118" Type="http://schemas.openxmlformats.org/officeDocument/2006/relationships/font" Target="fonts/font6.fntdata"/><Relationship Id="rId134" Type="http://schemas.openxmlformats.org/officeDocument/2006/relationships/theme" Target="theme/theme1.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font" Target="fonts/font12.fntdata"/><Relationship Id="rId129" Type="http://schemas.openxmlformats.org/officeDocument/2006/relationships/font" Target="fonts/font17.fntdata"/><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font" Target="fonts/font18.fntdata"/><Relationship Id="rId135"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font" Target="fonts/font8.fntdata"/><Relationship Id="rId125" Type="http://schemas.openxmlformats.org/officeDocument/2006/relationships/font" Target="fonts/font13.fntdata"/><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font" Target="fonts/font3.fntdata"/><Relationship Id="rId131" Type="http://schemas.openxmlformats.org/officeDocument/2006/relationships/font" Target="fonts/font19.fntdata"/><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font" Target="fonts/font14.fntdata"/><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font" Target="fonts/font9.fntdata"/><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font" Target="fonts/font4.fntdata"/><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presProps" Target="presProps.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font" Target="fonts/font15.fntdata"/><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notesMaster" Target="notesMasters/notesMaster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extLst>
      <p:ext uri="{BB962C8B-B14F-4D97-AF65-F5344CB8AC3E}">
        <p14:creationId xmlns:p14="http://schemas.microsoft.com/office/powerpoint/2010/main" val="23599738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 name="Google Shape;1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a:t>
            </a:fld>
            <a:endParaRPr/>
          </a:p>
        </p:txBody>
      </p:sp>
    </p:spTree>
    <p:extLst>
      <p:ext uri="{BB962C8B-B14F-4D97-AF65-F5344CB8AC3E}">
        <p14:creationId xmlns:p14="http://schemas.microsoft.com/office/powerpoint/2010/main" val="2476098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218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10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83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066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82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4" name="Google Shape;37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15</a:t>
            </a:fld>
            <a:endParaRPr/>
          </a:p>
        </p:txBody>
      </p:sp>
    </p:spTree>
    <p:extLst>
      <p:ext uri="{BB962C8B-B14F-4D97-AF65-F5344CB8AC3E}">
        <p14:creationId xmlns:p14="http://schemas.microsoft.com/office/powerpoint/2010/main" val="1641269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17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122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516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902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114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867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993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0243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692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7702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292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050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9945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09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05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3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5364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361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410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02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007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083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6496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103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554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64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700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3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342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1903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773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679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791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914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436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983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663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974725" y="2606675"/>
            <a:ext cx="7804150" cy="24685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107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4472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30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4920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2213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377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9409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3096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0038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5963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6158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974725" y="2606675"/>
            <a:ext cx="7804150" cy="24685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843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5553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6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61</a:t>
            </a:fld>
            <a:endParaRPr/>
          </a:p>
        </p:txBody>
      </p:sp>
    </p:spTree>
    <p:extLst>
      <p:ext uri="{BB962C8B-B14F-4D97-AF65-F5344CB8AC3E}">
        <p14:creationId xmlns:p14="http://schemas.microsoft.com/office/powerpoint/2010/main" val="41215029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12267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3686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2140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9376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1556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2945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283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97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7:notes"/>
          <p:cNvSpPr txBox="1">
            <a:spLocks noGrp="1"/>
          </p:cNvSpPr>
          <p:nvPr>
            <p:ph type="body" idx="1"/>
          </p:nvPr>
        </p:nvSpPr>
        <p:spPr>
          <a:xfrm>
            <a:off x="974725" y="2606675"/>
            <a:ext cx="7804150" cy="24685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06136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20591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695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11431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404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1721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0269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3599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258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39144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3090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txBox="1">
            <a:spLocks noGrp="1"/>
          </p:cNvSpPr>
          <p:nvPr>
            <p:ph type="body" idx="1"/>
          </p:nvPr>
        </p:nvSpPr>
        <p:spPr>
          <a:xfrm>
            <a:off x="974725" y="2606675"/>
            <a:ext cx="7804150" cy="24685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1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4144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21889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6595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8561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228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4911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5" name="Google Shape;1025;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14766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1" name="Google Shape;1031;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94465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0107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0842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71055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2" name="Google Shape;1052;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3659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40111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5665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73326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90698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7239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8" name="Google Shape;1098;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92623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5" name="Google Shape;1105;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135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25" name="Google Shape;125;p19"/>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342900" y="594359"/>
            <a:ext cx="24003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3600" b="0">
                <a:solidFill>
                  <a:srgbClr val="FFFFFF"/>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38" name="Google Shape;138;p21"/>
          <p:cNvSpPr txBox="1">
            <a:spLocks noGrp="1"/>
          </p:cNvSpPr>
          <p:nvPr>
            <p:ph type="body" idx="1"/>
          </p:nvPr>
        </p:nvSpPr>
        <p:spPr>
          <a:xfrm>
            <a:off x="3460237" y="731520"/>
            <a:ext cx="5009393" cy="52578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9" name="Google Shape;139;p21"/>
          <p:cNvSpPr txBox="1">
            <a:spLocks noGrp="1"/>
          </p:cNvSpPr>
          <p:nvPr>
            <p:ph type="body" idx="2"/>
          </p:nvPr>
        </p:nvSpPr>
        <p:spPr>
          <a:xfrm>
            <a:off x="342900" y="2926080"/>
            <a:ext cx="24003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40" name="Google Shape;140;p21"/>
          <p:cNvSpPr txBox="1">
            <a:spLocks noGrp="1"/>
          </p:cNvSpPr>
          <p:nvPr>
            <p:ph type="dt" idx="10"/>
          </p:nvPr>
        </p:nvSpPr>
        <p:spPr>
          <a:xfrm>
            <a:off x="349250" y="6459537"/>
            <a:ext cx="196373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21"/>
          <p:cNvSpPr txBox="1">
            <a:spLocks noGrp="1"/>
          </p:cNvSpPr>
          <p:nvPr>
            <p:ph type="ftr" idx="11"/>
          </p:nvPr>
        </p:nvSpPr>
        <p:spPr>
          <a:xfrm>
            <a:off x="3600450" y="6459537"/>
            <a:ext cx="34861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1"/>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822960" y="5074920"/>
            <a:ext cx="7589520"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SzPts val="1400"/>
              <a:buNone/>
              <a:defRPr sz="3600" b="0">
                <a:solidFill>
                  <a:srgbClr val="FFFFFF"/>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53" name="Google Shape;153;p23"/>
          <p:cNvSpPr>
            <a:spLocks noGrp="1"/>
          </p:cNvSpPr>
          <p:nvPr>
            <p:ph type="pic" idx="2"/>
          </p:nvPr>
        </p:nvSpPr>
        <p:spPr>
          <a:xfrm>
            <a:off x="12" y="0"/>
            <a:ext cx="9143989" cy="4915076"/>
          </a:xfrm>
          <a:prstGeom prst="rect">
            <a:avLst/>
          </a:prstGeom>
          <a:blipFill rotWithShape="1">
            <a:blip r:embed="rId2">
              <a:alphaModFix/>
            </a:blip>
            <a:stretch>
              <a:fillRect/>
            </a:stretch>
          </a:blipFill>
          <a:ln>
            <a:noFill/>
          </a:ln>
        </p:spPr>
        <p:txBody>
          <a:bodyPr spcFirstLastPara="1" wrap="square" lIns="457200" tIns="457200" rIns="0" bIns="45700" anchor="t" anchorCtr="0">
            <a:no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404040"/>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404040"/>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404040"/>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404040"/>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154" name="Google Shape;154;p23"/>
          <p:cNvSpPr txBox="1">
            <a:spLocks noGrp="1"/>
          </p:cNvSpPr>
          <p:nvPr>
            <p:ph type="body" idx="1"/>
          </p:nvPr>
        </p:nvSpPr>
        <p:spPr>
          <a:xfrm>
            <a:off x="822959" y="5907024"/>
            <a:ext cx="7589520"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55" name="Google Shape;155;p23"/>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3"/>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3"/>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66" name="Google Shape;166;p25"/>
          <p:cNvSpPr txBox="1">
            <a:spLocks noGrp="1"/>
          </p:cNvSpPr>
          <p:nvPr>
            <p:ph type="body" idx="1"/>
          </p:nvPr>
        </p:nvSpPr>
        <p:spPr>
          <a:xfrm rot="5400000">
            <a:off x="2582863" y="85724"/>
            <a:ext cx="4022725" cy="75438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7" name="Google Shape;167;p25"/>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25"/>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25"/>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rot="5400000">
            <a:off x="4650802" y="2307652"/>
            <a:ext cx="5757421" cy="197167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80" name="Google Shape;180;p27"/>
          <p:cNvSpPr txBox="1">
            <a:spLocks noGrp="1"/>
          </p:cNvSpPr>
          <p:nvPr>
            <p:ph type="body" idx="1"/>
          </p:nvPr>
        </p:nvSpPr>
        <p:spPr>
          <a:xfrm rot="5400000">
            <a:off x="650302" y="393126"/>
            <a:ext cx="5757420" cy="5800725"/>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81" name="Google Shape;181;p27"/>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7"/>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27"/>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4" name="Google Shape;34;p5"/>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OBJECT 2">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6"/>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8"/>
        <p:cNvGrpSpPr/>
        <p:nvPr/>
      </p:nvGrpSpPr>
      <p:grpSpPr>
        <a:xfrm>
          <a:off x="0" y="0"/>
          <a:ext cx="0" cy="0"/>
          <a:chOff x="0" y="0"/>
          <a:chExt cx="0" cy="0"/>
        </a:xfrm>
      </p:grpSpPr>
      <p:sp>
        <p:nvSpPr>
          <p:cNvPr id="59" name="Google Shape;59;p9"/>
          <p:cNvSpPr txBox="1">
            <a:spLocks noGrp="1"/>
          </p:cNvSpPr>
          <p:nvPr>
            <p:ph type="ctrTitle"/>
          </p:nvPr>
        </p:nvSpPr>
        <p:spPr>
          <a:xfrm>
            <a:off x="822960" y="758952"/>
            <a:ext cx="75438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800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60" name="Google Shape;60;p9"/>
          <p:cNvSpPr txBox="1">
            <a:spLocks noGrp="1"/>
          </p:cNvSpPr>
          <p:nvPr>
            <p:ph type="subTitle" idx="1"/>
          </p:nvPr>
        </p:nvSpPr>
        <p:spPr>
          <a:xfrm>
            <a:off x="825038" y="4455621"/>
            <a:ext cx="75438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70" name="Google Shape;70;p11"/>
          <p:cNvSpPr>
            <a:spLocks noGrp="1"/>
          </p:cNvSpPr>
          <p:nvPr>
            <p:ph type="pic" idx="2"/>
          </p:nvPr>
        </p:nvSpPr>
        <p:spPr>
          <a:xfrm>
            <a:off x="7594600" y="0"/>
            <a:ext cx="1524000" cy="1143000"/>
          </a:xfrm>
          <a:prstGeom prst="rect">
            <a:avLst/>
          </a:prstGeom>
          <a:noFill/>
          <a:ln>
            <a:noFill/>
          </a:ln>
        </p:spPr>
        <p:txBody>
          <a:bodyPr spcFirstLastPara="1" wrap="square" lIns="0" tIns="45700" rIns="0" bIns="45700" anchor="t" anchorCtr="0">
            <a:noAutofit/>
          </a:bodyPr>
          <a:lstStyle>
            <a:lvl1pPr marR="0" lvl="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822960" y="758952"/>
            <a:ext cx="75438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8000" b="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85" name="Google Shape;85;p13"/>
          <p:cNvSpPr txBox="1">
            <a:spLocks noGrp="1"/>
          </p:cNvSpPr>
          <p:nvPr>
            <p:ph type="body" idx="1"/>
          </p:nvPr>
        </p:nvSpPr>
        <p:spPr>
          <a:xfrm>
            <a:off x="822960" y="4453128"/>
            <a:ext cx="75438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86" name="Google Shape;86;p13"/>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97" name="Google Shape;97;p15"/>
          <p:cNvSpPr txBox="1">
            <a:spLocks noGrp="1"/>
          </p:cNvSpPr>
          <p:nvPr>
            <p:ph type="body" idx="1"/>
          </p:nvPr>
        </p:nvSpPr>
        <p:spPr>
          <a:xfrm>
            <a:off x="822960" y="1845734"/>
            <a:ext cx="3703320" cy="40233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15"/>
          <p:cNvSpPr txBox="1">
            <a:spLocks noGrp="1"/>
          </p:cNvSpPr>
          <p:nvPr>
            <p:ph type="body" idx="2"/>
          </p:nvPr>
        </p:nvSpPr>
        <p:spPr>
          <a:xfrm>
            <a:off x="4663440" y="1845736"/>
            <a:ext cx="3703320" cy="4023359"/>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9" name="Google Shape;99;p15"/>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5"/>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5"/>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822960" y="286604"/>
            <a:ext cx="75438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10" name="Google Shape;110;p17"/>
          <p:cNvSpPr txBox="1">
            <a:spLocks noGrp="1"/>
          </p:cNvSpPr>
          <p:nvPr>
            <p:ph type="body" idx="1"/>
          </p:nvPr>
        </p:nvSpPr>
        <p:spPr>
          <a:xfrm>
            <a:off x="822960" y="1846052"/>
            <a:ext cx="370332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11" name="Google Shape;111;p17"/>
          <p:cNvSpPr txBox="1">
            <a:spLocks noGrp="1"/>
          </p:cNvSpPr>
          <p:nvPr>
            <p:ph type="body" idx="2"/>
          </p:nvPr>
        </p:nvSpPr>
        <p:spPr>
          <a:xfrm>
            <a:off x="822960" y="2582334"/>
            <a:ext cx="3703320" cy="32867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2" name="Google Shape;112;p17"/>
          <p:cNvSpPr txBox="1">
            <a:spLocks noGrp="1"/>
          </p:cNvSpPr>
          <p:nvPr>
            <p:ph type="body" idx="3"/>
          </p:nvPr>
        </p:nvSpPr>
        <p:spPr>
          <a:xfrm>
            <a:off x="4663440" y="1846052"/>
            <a:ext cx="370332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13" name="Google Shape;113;p17"/>
          <p:cNvSpPr txBox="1">
            <a:spLocks noGrp="1"/>
          </p:cNvSpPr>
          <p:nvPr>
            <p:ph type="body" idx="4"/>
          </p:nvPr>
        </p:nvSpPr>
        <p:spPr>
          <a:xfrm>
            <a:off x="4663440" y="2582334"/>
            <a:ext cx="3703320" cy="32867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4" name="Google Shape;114;p17"/>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7"/>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7"/>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9"/>
        <p:cNvGrpSpPr/>
        <p:nvPr/>
      </p:nvGrpSpPr>
      <p:grpSpPr>
        <a:xfrm>
          <a:off x="0" y="0"/>
          <a:ext cx="0" cy="0"/>
          <a:chOff x="0" y="0"/>
          <a:chExt cx="0" cy="0"/>
        </a:xfrm>
      </p:grpSpPr>
      <p:sp>
        <p:nvSpPr>
          <p:cNvPr id="10" name="Google Shape;10;p1"/>
          <p:cNvSpPr/>
          <p:nvPr/>
        </p:nvSpPr>
        <p:spPr>
          <a:xfrm>
            <a:off x="3175" y="6400800"/>
            <a:ext cx="9140825" cy="457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 name="Google Shape;11;p1"/>
          <p:cNvSpPr/>
          <p:nvPr/>
        </p:nvSpPr>
        <p:spPr>
          <a:xfrm>
            <a:off x="0" y="6334125"/>
            <a:ext cx="9142412" cy="63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 name="Google Shape;12;p1"/>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13" name="Google Shape;13;p1"/>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1"/>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128"/>
        <p:cNvGrpSpPr/>
        <p:nvPr/>
      </p:nvGrpSpPr>
      <p:grpSpPr>
        <a:xfrm>
          <a:off x="0" y="0"/>
          <a:ext cx="0" cy="0"/>
          <a:chOff x="0" y="0"/>
          <a:chExt cx="0" cy="0"/>
        </a:xfrm>
      </p:grpSpPr>
      <p:sp>
        <p:nvSpPr>
          <p:cNvPr id="129" name="Google Shape;129;p20"/>
          <p:cNvSpPr/>
          <p:nvPr/>
        </p:nvSpPr>
        <p:spPr>
          <a:xfrm>
            <a:off x="0" y="0"/>
            <a:ext cx="3038475" cy="68580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0" name="Google Shape;130;p20"/>
          <p:cNvSpPr/>
          <p:nvPr/>
        </p:nvSpPr>
        <p:spPr>
          <a:xfrm>
            <a:off x="3030537" y="0"/>
            <a:ext cx="47625"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1" name="Google Shape;131;p20"/>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132" name="Google Shape;132;p20"/>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33" name="Google Shape;133;p20"/>
          <p:cNvSpPr txBox="1">
            <a:spLocks noGrp="1"/>
          </p:cNvSpPr>
          <p:nvPr>
            <p:ph type="dt" idx="10"/>
          </p:nvPr>
        </p:nvSpPr>
        <p:spPr>
          <a:xfrm>
            <a:off x="349250" y="6459537"/>
            <a:ext cx="196373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4" name="Google Shape;134;p20"/>
          <p:cNvSpPr txBox="1">
            <a:spLocks noGrp="1"/>
          </p:cNvSpPr>
          <p:nvPr>
            <p:ph type="ftr" idx="11"/>
          </p:nvPr>
        </p:nvSpPr>
        <p:spPr>
          <a:xfrm>
            <a:off x="3600450" y="6459537"/>
            <a:ext cx="34861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5" name="Google Shape;135;p20"/>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143"/>
        <p:cNvGrpSpPr/>
        <p:nvPr/>
      </p:nvGrpSpPr>
      <p:grpSpPr>
        <a:xfrm>
          <a:off x="0" y="0"/>
          <a:ext cx="0" cy="0"/>
          <a:chOff x="0" y="0"/>
          <a:chExt cx="0" cy="0"/>
        </a:xfrm>
      </p:grpSpPr>
      <p:sp>
        <p:nvSpPr>
          <p:cNvPr id="144" name="Google Shape;144;p22"/>
          <p:cNvSpPr/>
          <p:nvPr/>
        </p:nvSpPr>
        <p:spPr>
          <a:xfrm>
            <a:off x="0" y="4953000"/>
            <a:ext cx="9142412" cy="19050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5" name="Google Shape;145;p22"/>
          <p:cNvSpPr/>
          <p:nvPr/>
        </p:nvSpPr>
        <p:spPr>
          <a:xfrm>
            <a:off x="0" y="4914900"/>
            <a:ext cx="9142412" cy="63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6" name="Google Shape;146;p22"/>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147" name="Google Shape;147;p22"/>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8" name="Google Shape;148;p22"/>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9" name="Google Shape;149;p22"/>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0" name="Google Shape;150;p22"/>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160" name="Google Shape;160;p24"/>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61" name="Google Shape;161;p24"/>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2" name="Google Shape;162;p24"/>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3" name="Google Shape;163;p24"/>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170"/>
        <p:cNvGrpSpPr/>
        <p:nvPr/>
      </p:nvGrpSpPr>
      <p:grpSpPr>
        <a:xfrm>
          <a:off x="0" y="0"/>
          <a:ext cx="0" cy="0"/>
          <a:chOff x="0" y="0"/>
          <a:chExt cx="0" cy="0"/>
        </a:xfrm>
      </p:grpSpPr>
      <p:sp>
        <p:nvSpPr>
          <p:cNvPr id="171" name="Google Shape;171;p26"/>
          <p:cNvSpPr/>
          <p:nvPr/>
        </p:nvSpPr>
        <p:spPr>
          <a:xfrm>
            <a:off x="3175" y="6400800"/>
            <a:ext cx="9140825" cy="457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2" name="Google Shape;172;p26"/>
          <p:cNvSpPr/>
          <p:nvPr/>
        </p:nvSpPr>
        <p:spPr>
          <a:xfrm>
            <a:off x="0" y="6334125"/>
            <a:ext cx="9142412" cy="63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3" name="Google Shape;173;p26"/>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174" name="Google Shape;174;p26"/>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75" name="Google Shape;175;p26"/>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6" name="Google Shape;176;p26"/>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7" name="Google Shape;177;p26"/>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27" name="Google Shape;27;p4"/>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28" name="Google Shape;28;p4"/>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9" name="Google Shape;29;p4"/>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43"/>
        <p:cNvGrpSpPr/>
        <p:nvPr/>
      </p:nvGrpSpPr>
      <p:grpSpPr>
        <a:xfrm>
          <a:off x="0" y="0"/>
          <a:ext cx="0" cy="0"/>
          <a:chOff x="0" y="0"/>
          <a:chExt cx="0" cy="0"/>
        </a:xfrm>
      </p:grpSpPr>
      <p:sp>
        <p:nvSpPr>
          <p:cNvPr id="44" name="Google Shape;44;p7"/>
          <p:cNvSpPr/>
          <p:nvPr/>
        </p:nvSpPr>
        <p:spPr>
          <a:xfrm>
            <a:off x="0" y="6400800"/>
            <a:ext cx="9144000" cy="457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 name="Google Shape;45;p7"/>
          <p:cNvSpPr/>
          <p:nvPr/>
        </p:nvSpPr>
        <p:spPr>
          <a:xfrm>
            <a:off x="0" y="6334125"/>
            <a:ext cx="9144000" cy="6667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 name="Google Shape;46;p7"/>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47" name="Google Shape;47;p7"/>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48" name="Google Shape;48;p7"/>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0" name="Google Shape;50;p7"/>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cxnSp>
        <p:nvCxnSpPr>
          <p:cNvPr id="51" name="Google Shape;51;p7"/>
          <p:cNvCxnSpPr/>
          <p:nvPr/>
        </p:nvCxnSpPr>
        <p:spPr>
          <a:xfrm>
            <a:off x="895350" y="1738312"/>
            <a:ext cx="7475537" cy="0"/>
          </a:xfrm>
          <a:prstGeom prst="straightConnector1">
            <a:avLst/>
          </a:prstGeom>
          <a:noFill/>
          <a:ln w="9525" cap="flat" cmpd="sng">
            <a:solidFill>
              <a:srgbClr val="7F7F7F"/>
            </a:solidFill>
            <a:prstDash val="solid"/>
            <a:miter lim="800000"/>
            <a:headEnd type="none" w="med" len="med"/>
            <a:tailEnd type="none" w="med" len="med"/>
          </a:ln>
        </p:spPr>
      </p:cxn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52"/>
        <p:cNvGrpSpPr/>
        <p:nvPr/>
      </p:nvGrpSpPr>
      <p:grpSpPr>
        <a:xfrm>
          <a:off x="0" y="0"/>
          <a:ext cx="0" cy="0"/>
          <a:chOff x="0" y="0"/>
          <a:chExt cx="0" cy="0"/>
        </a:xfrm>
      </p:grpSpPr>
      <p:sp>
        <p:nvSpPr>
          <p:cNvPr id="53" name="Google Shape;53;p8"/>
          <p:cNvSpPr/>
          <p:nvPr/>
        </p:nvSpPr>
        <p:spPr>
          <a:xfrm>
            <a:off x="3175" y="6400800"/>
            <a:ext cx="9140825" cy="457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 name="Google Shape;54;p8"/>
          <p:cNvSpPr/>
          <p:nvPr/>
        </p:nvSpPr>
        <p:spPr>
          <a:xfrm>
            <a:off x="0" y="6334125"/>
            <a:ext cx="9142412" cy="63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55" name="Google Shape;55;p8"/>
          <p:cNvCxnSpPr/>
          <p:nvPr/>
        </p:nvCxnSpPr>
        <p:spPr>
          <a:xfrm>
            <a:off x="906462" y="4343400"/>
            <a:ext cx="7405687" cy="0"/>
          </a:xfrm>
          <a:prstGeom prst="straightConnector1">
            <a:avLst/>
          </a:prstGeom>
          <a:noFill/>
          <a:ln w="9525" cap="flat" cmpd="sng">
            <a:solidFill>
              <a:srgbClr val="7F7F7F"/>
            </a:solidFill>
            <a:prstDash val="solid"/>
            <a:miter lim="800000"/>
            <a:headEnd type="none" w="med" len="med"/>
            <a:tailEnd type="none" w="med" len="med"/>
          </a:ln>
        </p:spPr>
      </p:cxnSp>
      <p:sp>
        <p:nvSpPr>
          <p:cNvPr id="56" name="Google Shape;56;p8"/>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57" name="Google Shape;57;p8"/>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61"/>
        <p:cNvGrpSpPr/>
        <p:nvPr/>
      </p:nvGrpSpPr>
      <p:grpSpPr>
        <a:xfrm>
          <a:off x="0" y="0"/>
          <a:ext cx="0" cy="0"/>
          <a:chOff x="0" y="0"/>
          <a:chExt cx="0" cy="0"/>
        </a:xfrm>
      </p:grpSpPr>
      <p:pic>
        <p:nvPicPr>
          <p:cNvPr id="62" name="Google Shape;62;p10"/>
          <p:cNvPicPr preferRelativeResize="0"/>
          <p:nvPr/>
        </p:nvPicPr>
        <p:blipFill rotWithShape="1">
          <a:blip r:embed="rId3">
            <a:alphaModFix/>
          </a:blip>
          <a:srcRect/>
          <a:stretch/>
        </p:blipFill>
        <p:spPr>
          <a:xfrm>
            <a:off x="3540125" y="6459537"/>
            <a:ext cx="2066925" cy="474662"/>
          </a:xfrm>
          <a:prstGeom prst="rect">
            <a:avLst/>
          </a:prstGeom>
          <a:noFill/>
          <a:ln>
            <a:noFill/>
          </a:ln>
        </p:spPr>
      </p:pic>
      <p:sp>
        <p:nvSpPr>
          <p:cNvPr id="63" name="Google Shape;63;p10"/>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 name="Google Shape;66;p10"/>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7" name="Google Shape;67;p10"/>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74"/>
        <p:cNvGrpSpPr/>
        <p:nvPr/>
      </p:nvGrpSpPr>
      <p:grpSpPr>
        <a:xfrm>
          <a:off x="0" y="0"/>
          <a:ext cx="0" cy="0"/>
          <a:chOff x="0" y="0"/>
          <a:chExt cx="0" cy="0"/>
        </a:xfrm>
      </p:grpSpPr>
      <p:sp>
        <p:nvSpPr>
          <p:cNvPr id="75" name="Google Shape;75;p12"/>
          <p:cNvSpPr/>
          <p:nvPr/>
        </p:nvSpPr>
        <p:spPr>
          <a:xfrm>
            <a:off x="3175" y="6400800"/>
            <a:ext cx="9140825" cy="457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6" name="Google Shape;76;p12"/>
          <p:cNvSpPr/>
          <p:nvPr/>
        </p:nvSpPr>
        <p:spPr>
          <a:xfrm>
            <a:off x="0" y="6334125"/>
            <a:ext cx="9142412" cy="63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77" name="Google Shape;77;p12"/>
          <p:cNvCxnSpPr/>
          <p:nvPr/>
        </p:nvCxnSpPr>
        <p:spPr>
          <a:xfrm>
            <a:off x="906462" y="4343400"/>
            <a:ext cx="7405687" cy="0"/>
          </a:xfrm>
          <a:prstGeom prst="straightConnector1">
            <a:avLst/>
          </a:prstGeom>
          <a:noFill/>
          <a:ln w="9525" cap="flat" cmpd="sng">
            <a:solidFill>
              <a:srgbClr val="7F7F7F"/>
            </a:solidFill>
            <a:prstDash val="solid"/>
            <a:miter lim="800000"/>
            <a:headEnd type="none" w="med" len="med"/>
            <a:tailEnd type="none" w="med" len="med"/>
          </a:ln>
        </p:spPr>
      </p:cxnSp>
      <p:sp>
        <p:nvSpPr>
          <p:cNvPr id="78" name="Google Shape;78;p12"/>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79" name="Google Shape;79;p12"/>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80" name="Google Shape;80;p12"/>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1" name="Google Shape;81;p12"/>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Google Shape;82;p12"/>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91" name="Google Shape;91;p14"/>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92" name="Google Shape;92;p14"/>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3" name="Google Shape;93;p14"/>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4" name="Google Shape;94;p14"/>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104" name="Google Shape;104;p16"/>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5" name="Google Shape;105;p16"/>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6" name="Google Shape;106;p16"/>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7" name="Google Shape;107;p16"/>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1pPr>
            <a:lvl2pPr marR="0" lvl="1"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2pPr>
            <a:lvl3pPr marR="0" lvl="2"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3pPr>
            <a:lvl4pPr marR="0" lvl="3"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4pPr>
            <a:lvl5pPr marR="0" lvl="4"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5pPr>
            <a:lvl6pPr marR="0" lvl="5"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6pPr>
            <a:lvl7pPr marR="0" lvl="6"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7pPr>
            <a:lvl8pPr marR="0" lvl="7"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8pPr>
            <a:lvl9pPr marR="0" lvl="8" algn="l" rtl="0">
              <a:lnSpc>
                <a:spcPct val="85000"/>
              </a:lnSpc>
              <a:spcBef>
                <a:spcPts val="0"/>
              </a:spcBef>
              <a:spcAft>
                <a:spcPts val="0"/>
              </a:spcAft>
              <a:buSzPts val="1400"/>
              <a:buNone/>
              <a:defRPr sz="4800" b="0" i="0" u="none" strike="noStrike" cap="none">
                <a:solidFill>
                  <a:srgbClr val="404040"/>
                </a:solidFill>
                <a:latin typeface="Calibri"/>
                <a:ea typeface="Calibri"/>
                <a:cs typeface="Calibri"/>
                <a:sym typeface="Calibri"/>
              </a:defRPr>
            </a:lvl9pPr>
          </a:lstStyle>
          <a:p>
            <a:endParaRPr/>
          </a:p>
        </p:txBody>
      </p:sp>
      <p:sp>
        <p:nvSpPr>
          <p:cNvPr id="119" name="Google Shape;119;p18"/>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Calibri"/>
                <a:ea typeface="Calibri"/>
                <a:cs typeface="Calibri"/>
                <a:sym typeface="Calibri"/>
              </a:defRPr>
            </a:lvl1pPr>
            <a:lvl2pPr marL="914400" marR="0" lvl="1" indent="-406400" algn="l" rtl="0">
              <a:lnSpc>
                <a:spcPct val="90000"/>
              </a:lnSpc>
              <a:spcBef>
                <a:spcPts val="200"/>
              </a:spcBef>
              <a:spcAft>
                <a:spcPts val="0"/>
              </a:spcAft>
              <a:buClr>
                <a:schemeClr val="accent1"/>
              </a:buClr>
              <a:buSzPts val="2800"/>
              <a:buFont typeface="Calibri"/>
              <a:buChar char="◦"/>
              <a:defRPr sz="2800" b="0" i="0" u="none" strike="noStrike" cap="none">
                <a:solidFill>
                  <a:srgbClr val="404040"/>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20" name="Google Shape;120;p18"/>
          <p:cNvSpPr txBox="1">
            <a:spLocks noGrp="1"/>
          </p:cNvSpPr>
          <p:nvPr>
            <p:ph type="dt" idx="10"/>
          </p:nvPr>
        </p:nvSpPr>
        <p:spPr>
          <a:xfrm>
            <a:off x="822325" y="6459537"/>
            <a:ext cx="1854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1" name="Google Shape;121;p18"/>
          <p:cNvSpPr txBox="1">
            <a:spLocks noGrp="1"/>
          </p:cNvSpPr>
          <p:nvPr>
            <p:ph type="ftr" idx="11"/>
          </p:nvPr>
        </p:nvSpPr>
        <p:spPr>
          <a:xfrm>
            <a:off x="2765425" y="6459537"/>
            <a:ext cx="36163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2" name="Google Shape;122;p18"/>
          <p:cNvSpPr txBox="1">
            <a:spLocks noGrp="1"/>
          </p:cNvSpPr>
          <p:nvPr>
            <p:ph type="sldNum" idx="12"/>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000" b="0" i="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image" Target="../media/image117.png"/></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Google Shape;189;p2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a:t>
            </a:fld>
            <a:endParaRPr/>
          </a:p>
        </p:txBody>
      </p:sp>
      <p:sp>
        <p:nvSpPr>
          <p:cNvPr id="190" name="Google Shape;190;p28"/>
          <p:cNvSpPr txBox="1">
            <a:spLocks noGrp="1"/>
          </p:cNvSpPr>
          <p:nvPr>
            <p:ph type="ctrTitle" idx="4294967295"/>
          </p:nvPr>
        </p:nvSpPr>
        <p:spPr>
          <a:xfrm>
            <a:off x="2438400" y="1905000"/>
            <a:ext cx="4637087" cy="1790700"/>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404040"/>
              </a:buClr>
              <a:buSzPts val="4800"/>
              <a:buFont typeface="Quintessential"/>
              <a:buNone/>
            </a:pPr>
            <a:r>
              <a:rPr lang="en-US" sz="4800" b="1" i="0" u="none" strike="noStrike" cap="none">
                <a:solidFill>
                  <a:srgbClr val="404040"/>
                </a:solidFill>
                <a:latin typeface="Quintessential"/>
                <a:ea typeface="Quintessential"/>
                <a:cs typeface="Quintessential"/>
                <a:sym typeface="Quintessential"/>
              </a:rPr>
              <a:t>UNIT I </a:t>
            </a:r>
            <a:endParaRPr/>
          </a:p>
        </p:txBody>
      </p:sp>
      <p:pic>
        <p:nvPicPr>
          <p:cNvPr id="191" name="Google Shape;191;p28"/>
          <p:cNvPicPr preferRelativeResize="0"/>
          <p:nvPr/>
        </p:nvPicPr>
        <p:blipFill rotWithShape="1">
          <a:blip r:embed="rId3">
            <a:alphaModFix/>
          </a:blip>
          <a:srcRect/>
          <a:stretch/>
        </p:blipFill>
        <p:spPr>
          <a:xfrm>
            <a:off x="7562850" y="0"/>
            <a:ext cx="1574800" cy="1066800"/>
          </a:xfrm>
          <a:prstGeom prst="rect">
            <a:avLst/>
          </a:prstGeom>
          <a:noFill/>
          <a:ln>
            <a:noFill/>
          </a:ln>
        </p:spPr>
      </p:pic>
      <p:sp>
        <p:nvSpPr>
          <p:cNvPr id="192" name="Google Shape;192;p28"/>
          <p:cNvSpPr txBox="1"/>
          <p:nvPr/>
        </p:nvSpPr>
        <p:spPr>
          <a:xfrm>
            <a:off x="-228600" y="279400"/>
            <a:ext cx="8062912" cy="5080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40749B"/>
              </a:buClr>
              <a:buSzPts val="3600"/>
              <a:buFont typeface="Libre Baskerville"/>
              <a:buNone/>
            </a:pPr>
            <a:r>
              <a:rPr lang="en-US" sz="3600" b="1" i="0" u="none">
                <a:solidFill>
                  <a:srgbClr val="40749B"/>
                </a:solidFill>
                <a:latin typeface="Libre Baskerville"/>
                <a:ea typeface="Libre Baskerville"/>
                <a:cs typeface="Libre Baskerville"/>
                <a:sym typeface="Libre Baskerville"/>
              </a:rPr>
              <a:t>18CSC301T – </a:t>
            </a:r>
            <a:r>
              <a:rPr lang="en-US" sz="3600" b="0" i="0" u="none">
                <a:solidFill>
                  <a:srgbClr val="40749B"/>
                </a:solidFill>
                <a:latin typeface="Libre Baskerville"/>
                <a:ea typeface="Libre Baskerville"/>
                <a:cs typeface="Libre Baskerville"/>
                <a:sym typeface="Libre Baskerville"/>
              </a:rPr>
              <a:t>FORMAL LANGUAGE AND AUTOMATA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822325" y="1846262"/>
            <a:ext cx="7586662" cy="1735137"/>
          </a:xfrm>
          <a:prstGeom prst="rect">
            <a:avLst/>
          </a:prstGeom>
          <a:noFill/>
          <a:ln>
            <a:noFill/>
          </a:ln>
        </p:spPr>
        <p:txBody>
          <a:bodyPr spcFirstLastPara="1" wrap="square" lIns="0" tIns="45700" rIns="0" bIns="45700" anchor="t" anchorCtr="0">
            <a:noAutofit/>
          </a:bodyPr>
          <a:lstStyle/>
          <a:p>
            <a:pPr marL="90488" marR="0" lvl="0" indent="0" algn="l" rtl="0">
              <a:lnSpc>
                <a:spcPct val="90000"/>
              </a:lnSpc>
              <a:spcBef>
                <a:spcPts val="0"/>
              </a:spcBef>
              <a:spcAft>
                <a:spcPts val="0"/>
              </a:spcAft>
              <a:buClr>
                <a:schemeClr val="accent1"/>
              </a:buClr>
              <a:buSzPts val="2000"/>
              <a:buFont typeface="Calibri"/>
              <a:buNone/>
            </a:pPr>
            <a:endParaRPr sz="2000">
              <a:solidFill>
                <a:srgbClr val="404040"/>
              </a:solidFill>
              <a:latin typeface="Calibri"/>
              <a:ea typeface="Calibri"/>
              <a:cs typeface="Calibri"/>
              <a:sym typeface="Calibri"/>
            </a:endParaRPr>
          </a:p>
        </p:txBody>
      </p:sp>
      <p:sp>
        <p:nvSpPr>
          <p:cNvPr id="321" name="Google Shape;321;p37"/>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10</a:t>
            </a:fld>
            <a:endParaRPr/>
          </a:p>
        </p:txBody>
      </p:sp>
      <p:sp>
        <p:nvSpPr>
          <p:cNvPr id="322" name="Google Shape;322;p37"/>
          <p:cNvSpPr txBox="1"/>
          <p:nvPr/>
        </p:nvSpPr>
        <p:spPr>
          <a:xfrm>
            <a:off x="457200" y="990600"/>
            <a:ext cx="7086600" cy="24463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5. </a:t>
            </a:r>
            <a:r>
              <a:rPr lang="en-US" sz="1800" b="1" i="0" u="none" dirty="0">
                <a:solidFill>
                  <a:schemeClr val="dk1"/>
                </a:solidFill>
                <a:latin typeface="Arial"/>
                <a:ea typeface="Arial"/>
                <a:cs typeface="Arial"/>
                <a:sym typeface="Arial"/>
              </a:rPr>
              <a:t>Empty language</a:t>
            </a:r>
            <a:r>
              <a:rPr lang="en-US" sz="1800" b="0" i="0" u="none" dirty="0">
                <a:solidFill>
                  <a:schemeClr val="dk1"/>
                </a:solidFill>
                <a:latin typeface="Arial"/>
                <a:ea typeface="Arial"/>
                <a:cs typeface="Arial"/>
                <a:sym typeface="Arial"/>
              </a:rPr>
              <a:t> - empty set of strings. </a:t>
            </a:r>
            <a:r>
              <a:rPr lang="en-US" sz="1800" b="0" i="0" u="none" dirty="0">
                <a:solidFill>
                  <a:srgbClr val="FF0000"/>
                </a:solidFill>
                <a:latin typeface="Arial"/>
                <a:ea typeface="Arial"/>
                <a:cs typeface="Arial"/>
                <a:sym typeface="Arial"/>
              </a:rPr>
              <a:t>Notation: Φ.</a:t>
            </a:r>
            <a:endParaRPr dirty="0"/>
          </a:p>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6. </a:t>
            </a:r>
            <a:r>
              <a:rPr lang="en-US" sz="1800" b="1" i="0" u="none" dirty="0">
                <a:solidFill>
                  <a:schemeClr val="dk1"/>
                </a:solidFill>
                <a:latin typeface="Arial"/>
                <a:ea typeface="Arial"/>
                <a:cs typeface="Arial"/>
                <a:sym typeface="Arial"/>
              </a:rPr>
              <a:t>Binary operation on strings</a:t>
            </a:r>
            <a:r>
              <a:rPr lang="en-US" sz="1800" b="0" i="0" u="none" dirty="0">
                <a:solidFill>
                  <a:schemeClr val="dk1"/>
                </a:solidFill>
                <a:latin typeface="Arial"/>
                <a:ea typeface="Arial"/>
                <a:cs typeface="Arial"/>
                <a:sym typeface="Arial"/>
              </a:rPr>
              <a:t>: </a:t>
            </a:r>
            <a:r>
              <a:rPr lang="en-US" sz="1800" b="0" i="0" u="none" dirty="0">
                <a:solidFill>
                  <a:schemeClr val="accent1"/>
                </a:solidFill>
                <a:latin typeface="Arial"/>
                <a:ea typeface="Arial"/>
                <a:cs typeface="Arial"/>
                <a:sym typeface="Arial"/>
              </a:rPr>
              <a:t>Concatenation</a:t>
            </a:r>
            <a:r>
              <a:rPr lang="en-US" sz="1800" b="0" i="0" u="none" dirty="0">
                <a:solidFill>
                  <a:schemeClr val="dk1"/>
                </a:solidFill>
                <a:latin typeface="Arial"/>
                <a:ea typeface="Arial"/>
                <a:cs typeface="Arial"/>
                <a:sym typeface="Arial"/>
              </a:rPr>
              <a:t> of two strings </a:t>
            </a:r>
            <a:r>
              <a:rPr lang="en-US" sz="1800" b="0" i="0" u="none" dirty="0" err="1">
                <a:solidFill>
                  <a:schemeClr val="dk1"/>
                </a:solidFill>
                <a:latin typeface="Arial"/>
                <a:ea typeface="Arial"/>
                <a:cs typeface="Arial"/>
                <a:sym typeface="Arial"/>
              </a:rPr>
              <a:t>u.v</a:t>
            </a:r>
            <a:r>
              <a:rPr lang="en-US" sz="1800" b="0" i="0" u="none" dirty="0">
                <a:solidFill>
                  <a:schemeClr val="dk1"/>
                </a:solidFill>
                <a:latin typeface="Arial"/>
                <a:ea typeface="Arial"/>
                <a:cs typeface="Arial"/>
                <a:sym typeface="Arial"/>
              </a:rPr>
              <a:t> - concatenate the symbols of u and v. </a:t>
            </a:r>
            <a:endParaRPr dirty="0"/>
          </a:p>
          <a:p>
            <a:pPr marL="457200" marR="0" lvl="1" indent="0" algn="l" rtl="0">
              <a:lnSpc>
                <a:spcPct val="100000"/>
              </a:lnSpc>
              <a:spcBef>
                <a:spcPts val="0"/>
              </a:spcBef>
              <a:spcAft>
                <a:spcPts val="0"/>
              </a:spcAft>
              <a:buClr>
                <a:srgbClr val="FF0000"/>
              </a:buClr>
              <a:buSzPts val="1800"/>
              <a:buFont typeface="Arial"/>
              <a:buNone/>
            </a:pPr>
            <a:r>
              <a:rPr lang="en-US" sz="1800" b="0" i="0" u="none" strike="noStrike" cap="none" dirty="0">
                <a:solidFill>
                  <a:srgbClr val="FF0000"/>
                </a:solidFill>
                <a:latin typeface="Arial"/>
                <a:ea typeface="Arial"/>
                <a:cs typeface="Arial"/>
                <a:sym typeface="Arial"/>
              </a:rPr>
              <a:t>Notation: </a:t>
            </a:r>
            <a:r>
              <a:rPr lang="en-US" sz="1800" b="0" i="0" u="none" strike="noStrike" cap="none" dirty="0" err="1">
                <a:solidFill>
                  <a:srgbClr val="FF0000"/>
                </a:solidFill>
                <a:latin typeface="Arial"/>
                <a:ea typeface="Arial"/>
                <a:cs typeface="Arial"/>
                <a:sym typeface="Arial"/>
              </a:rPr>
              <a:t>uv</a:t>
            </a:r>
            <a:endParaRPr dirty="0"/>
          </a:p>
          <a:p>
            <a:pPr marL="457200" marR="0" lvl="1" indent="0" algn="l" rtl="0">
              <a:lnSpc>
                <a:spcPct val="100000"/>
              </a:lnSpc>
              <a:spcBef>
                <a:spcPts val="0"/>
              </a:spcBef>
              <a:spcAft>
                <a:spcPts val="0"/>
              </a:spcAft>
              <a:buClr>
                <a:srgbClr val="006600"/>
              </a:buClr>
              <a:buSzPts val="1800"/>
              <a:buFont typeface="Arial"/>
              <a:buNone/>
            </a:pPr>
            <a:r>
              <a:rPr lang="en-US" sz="1800" b="0" i="0" u="none" strike="noStrike" cap="none" dirty="0">
                <a:solidFill>
                  <a:srgbClr val="006600"/>
                </a:solidFill>
                <a:latin typeface="Arial"/>
                <a:ea typeface="Arial"/>
                <a:cs typeface="Arial"/>
                <a:sym typeface="Arial"/>
              </a:rPr>
              <a:t>Examples: Let u=00 and v=11, then concatenation of </a:t>
            </a:r>
            <a:r>
              <a:rPr lang="en-US" sz="1800" b="0" i="0" u="none" strike="noStrike" cap="none" dirty="0" err="1">
                <a:solidFill>
                  <a:srgbClr val="006600"/>
                </a:solidFill>
                <a:latin typeface="Arial"/>
                <a:ea typeface="Arial"/>
                <a:cs typeface="Arial"/>
                <a:sym typeface="Arial"/>
              </a:rPr>
              <a:t>uv</a:t>
            </a:r>
            <a:endParaRPr dirty="0"/>
          </a:p>
          <a:p>
            <a:pPr marL="914400" marR="0" lvl="2" indent="0" algn="l" rtl="0">
              <a:lnSpc>
                <a:spcPct val="100000"/>
              </a:lnSpc>
              <a:spcBef>
                <a:spcPts val="0"/>
              </a:spcBef>
              <a:spcAft>
                <a:spcPts val="0"/>
              </a:spcAft>
              <a:buClr>
                <a:srgbClr val="006600"/>
              </a:buClr>
              <a:buSzPts val="2100"/>
              <a:buFont typeface="Arial"/>
              <a:buNone/>
            </a:pPr>
            <a:r>
              <a:rPr lang="en-US" sz="2100" b="0" i="0" u="none" strike="noStrike" cap="none" dirty="0">
                <a:solidFill>
                  <a:srgbClr val="006600"/>
                </a:solidFill>
                <a:latin typeface="Arial"/>
                <a:ea typeface="Arial"/>
                <a:cs typeface="Arial"/>
                <a:sym typeface="Arial"/>
              </a:rPr>
              <a:t>00.11 = 0011.</a:t>
            </a:r>
            <a:endParaRPr dirty="0"/>
          </a:p>
          <a:p>
            <a:pPr marL="914400" marR="0" lvl="2" indent="0" algn="l" rtl="0">
              <a:lnSpc>
                <a:spcPct val="100000"/>
              </a:lnSpc>
              <a:spcBef>
                <a:spcPts val="0"/>
              </a:spcBef>
              <a:spcAft>
                <a:spcPts val="0"/>
              </a:spcAft>
              <a:buClr>
                <a:srgbClr val="006600"/>
              </a:buClr>
              <a:buSzPts val="1800"/>
              <a:buFont typeface="Arial"/>
              <a:buNone/>
            </a:pPr>
            <a:r>
              <a:rPr lang="en-US" sz="1800" b="0" i="0" u="none" strike="noStrike" cap="none" dirty="0" err="1">
                <a:solidFill>
                  <a:srgbClr val="006600"/>
                </a:solidFill>
                <a:latin typeface="Arial"/>
                <a:ea typeface="Arial"/>
                <a:cs typeface="Arial"/>
                <a:sym typeface="Arial"/>
              </a:rPr>
              <a:t>ε</a:t>
            </a:r>
            <a:r>
              <a:rPr lang="en-US" sz="2100" b="0" i="0" u="none" strike="noStrike" cap="none" dirty="0" err="1">
                <a:solidFill>
                  <a:srgbClr val="006600"/>
                </a:solidFill>
                <a:latin typeface="Arial"/>
                <a:ea typeface="Arial"/>
                <a:cs typeface="Arial"/>
                <a:sym typeface="Arial"/>
              </a:rPr>
              <a:t>.u</a:t>
            </a:r>
            <a:r>
              <a:rPr lang="en-US" sz="2100" b="0" i="0" u="none" strike="noStrike" cap="none" dirty="0">
                <a:solidFill>
                  <a:srgbClr val="006600"/>
                </a:solidFill>
                <a:latin typeface="Arial"/>
                <a:ea typeface="Arial"/>
                <a:cs typeface="Arial"/>
                <a:sym typeface="Arial"/>
              </a:rPr>
              <a:t> = </a:t>
            </a:r>
            <a:r>
              <a:rPr lang="en-US" sz="2100" b="0" i="0" u="none" strike="noStrike" cap="none" dirty="0" err="1">
                <a:solidFill>
                  <a:srgbClr val="006600"/>
                </a:solidFill>
                <a:latin typeface="Arial"/>
                <a:ea typeface="Arial"/>
                <a:cs typeface="Arial"/>
                <a:sym typeface="Arial"/>
              </a:rPr>
              <a:t>u.</a:t>
            </a:r>
            <a:r>
              <a:rPr lang="en-US" sz="1800" b="0" i="0" u="none" strike="noStrike" cap="none" dirty="0" err="1">
                <a:solidFill>
                  <a:srgbClr val="006600"/>
                </a:solidFill>
                <a:latin typeface="Arial"/>
                <a:ea typeface="Arial"/>
                <a:cs typeface="Arial"/>
                <a:sym typeface="Arial"/>
              </a:rPr>
              <a:t>ε</a:t>
            </a:r>
            <a:r>
              <a:rPr lang="en-US" sz="2100" b="0" i="0" u="none" strike="noStrike" cap="none" dirty="0">
                <a:solidFill>
                  <a:srgbClr val="006600"/>
                </a:solidFill>
                <a:latin typeface="Arial"/>
                <a:ea typeface="Arial"/>
                <a:cs typeface="Arial"/>
                <a:sym typeface="Arial"/>
              </a:rPr>
              <a:t> = u for every u. (</a:t>
            </a:r>
            <a:r>
              <a:rPr lang="en-US" sz="2100" b="0" i="0" u="none" strike="noStrike" cap="none" dirty="0">
                <a:solidFill>
                  <a:schemeClr val="folHlink"/>
                </a:solidFill>
                <a:latin typeface="Arial"/>
                <a:ea typeface="Arial"/>
                <a:cs typeface="Arial"/>
                <a:sym typeface="Arial"/>
              </a:rPr>
              <a:t>identity for concatenation</a:t>
            </a:r>
            <a:r>
              <a:rPr lang="en-US" sz="2100" b="0" i="0" u="none" strike="noStrike" cap="none" dirty="0">
                <a:solidFill>
                  <a:srgbClr val="006600"/>
                </a:solidFill>
                <a:latin typeface="Arial"/>
                <a:ea typeface="Arial"/>
                <a:cs typeface="Arial"/>
                <a:sym typeface="Arial"/>
              </a:rPr>
              <a:t>)</a:t>
            </a:r>
            <a:endParaRPr dirty="0"/>
          </a:p>
        </p:txBody>
      </p:sp>
      <p:pic>
        <p:nvPicPr>
          <p:cNvPr id="325" name="Google Shape;325;p37"/>
          <p:cNvPicPr preferRelativeResize="0"/>
          <p:nvPr/>
        </p:nvPicPr>
        <p:blipFill/>
        <p:spPr>
          <a:xfrm>
            <a:off x="11310937" y="23250525"/>
            <a:ext cx="0" cy="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838200" y="-152400"/>
            <a:ext cx="7543800" cy="144938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C00000"/>
              </a:buClr>
              <a:buSzPts val="2400"/>
              <a:buFont typeface="Calibri"/>
              <a:buNone/>
            </a:pPr>
            <a:r>
              <a:rPr lang="en-US" sz="2400" b="1" i="0" u="none">
                <a:solidFill>
                  <a:srgbClr val="C00000"/>
                </a:solidFill>
                <a:latin typeface="Calibri"/>
                <a:ea typeface="Calibri"/>
                <a:cs typeface="Calibri"/>
                <a:sym typeface="Calibri"/>
              </a:rPr>
              <a:t>What are the permissible alphabets to name a variable in C language?  </a:t>
            </a:r>
            <a:endParaRPr/>
          </a:p>
        </p:txBody>
      </p:sp>
      <p:sp>
        <p:nvSpPr>
          <p:cNvPr id="335" name="Google Shape;335;p38"/>
          <p:cNvSpPr txBox="1">
            <a:spLocks noGrp="1"/>
          </p:cNvSpPr>
          <p:nvPr>
            <p:ph type="body" idx="1"/>
          </p:nvPr>
        </p:nvSpPr>
        <p:spPr>
          <a:xfrm>
            <a:off x="914400" y="1524000"/>
            <a:ext cx="7543800" cy="1981200"/>
          </a:xfrm>
          <a:prstGeom prst="rect">
            <a:avLst/>
          </a:prstGeom>
          <a:noFill/>
          <a:ln>
            <a:noFill/>
          </a:ln>
        </p:spPr>
        <p:txBody>
          <a:bodyPr spcFirstLastPara="1" wrap="square" lIns="0" tIns="45700" rIns="0" bIns="45700" anchor="t" anchorCtr="0">
            <a:noAutofit/>
          </a:bodyPr>
          <a:lstStyle/>
          <a:p>
            <a:pPr marL="90487" marR="0" lvl="0" indent="-127000" algn="l" rtl="0">
              <a:lnSpc>
                <a:spcPct val="90000"/>
              </a:lnSpc>
              <a:spcBef>
                <a:spcPts val="0"/>
              </a:spcBef>
              <a:spcAft>
                <a:spcPts val="0"/>
              </a:spcAft>
              <a:buClr>
                <a:schemeClr val="accent1"/>
              </a:buClr>
              <a:buSzPts val="2000"/>
              <a:buFont typeface="Calibri"/>
              <a:buChar char=" "/>
            </a:pPr>
            <a:r>
              <a:rPr lang="en-US" sz="2000" b="0" i="0" u="none">
                <a:solidFill>
                  <a:srgbClr val="C00000"/>
                </a:solidFill>
                <a:latin typeface="Calibri"/>
                <a:ea typeface="Calibri"/>
                <a:cs typeface="Calibri"/>
                <a:sym typeface="Calibri"/>
              </a:rPr>
              <a:t>A) Letters</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C00000"/>
                </a:solidFill>
                <a:latin typeface="Calibri"/>
                <a:ea typeface="Calibri"/>
                <a:cs typeface="Calibri"/>
                <a:sym typeface="Calibri"/>
              </a:rPr>
              <a:t>B) Digits</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C00000"/>
                </a:solidFill>
                <a:latin typeface="Calibri"/>
                <a:ea typeface="Calibri"/>
                <a:cs typeface="Calibri"/>
                <a:sym typeface="Calibri"/>
              </a:rPr>
              <a:t>C) Underscore</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C00000"/>
                </a:solidFill>
                <a:latin typeface="Calibri"/>
                <a:ea typeface="Calibri"/>
                <a:cs typeface="Calibri"/>
                <a:sym typeface="Calibri"/>
              </a:rPr>
              <a:t>D) delimiter (;, ,, ., :)</a:t>
            </a:r>
            <a:endParaRPr/>
          </a:p>
          <a:p>
            <a:pPr marL="90488" marR="0" lvl="0" indent="0" algn="l" rtl="0">
              <a:lnSpc>
                <a:spcPct val="90000"/>
              </a:lnSpc>
              <a:spcBef>
                <a:spcPts val="1400"/>
              </a:spcBef>
              <a:spcAft>
                <a:spcPts val="0"/>
              </a:spcAft>
              <a:buClr>
                <a:schemeClr val="accent1"/>
              </a:buClr>
              <a:buSzPts val="2000"/>
              <a:buFont typeface="Calibri"/>
              <a:buNone/>
            </a:pPr>
            <a:endParaRPr sz="2000" b="0" i="0" u="none">
              <a:solidFill>
                <a:srgbClr val="C00000"/>
              </a:solidFill>
              <a:latin typeface="Calibri"/>
              <a:ea typeface="Calibri"/>
              <a:cs typeface="Calibri"/>
              <a:sym typeface="Calibri"/>
            </a:endParaRPr>
          </a:p>
        </p:txBody>
      </p:sp>
      <p:sp>
        <p:nvSpPr>
          <p:cNvPr id="336" name="Google Shape;336;p3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11</a:t>
            </a:fld>
            <a:endParaRPr/>
          </a:p>
        </p:txBody>
      </p:sp>
      <p:sp>
        <p:nvSpPr>
          <p:cNvPr id="337" name="Google Shape;337;p38"/>
          <p:cNvSpPr txBox="1"/>
          <p:nvPr/>
        </p:nvSpPr>
        <p:spPr>
          <a:xfrm>
            <a:off x="1219200" y="3886200"/>
            <a:ext cx="61722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i="0" u="none">
                <a:solidFill>
                  <a:srgbClr val="006600"/>
                </a:solidFill>
                <a:latin typeface="Arial"/>
                <a:ea typeface="Arial"/>
                <a:cs typeface="Arial"/>
                <a:sym typeface="Arial"/>
              </a:rPr>
              <a:t>Answer: A, B and 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 calcmode="lin" valueType="num">
                                      <p:cBhvr additive="base">
                                        <p:cTn id="7" dur="500"/>
                                        <p:tgtEl>
                                          <p:spTgt spid="3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914400" y="0"/>
            <a:ext cx="7543800" cy="703262"/>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010103"/>
              </a:buClr>
              <a:buSzPts val="1900"/>
              <a:buFont typeface="Arial"/>
              <a:buNone/>
            </a:pPr>
            <a:r>
              <a:rPr lang="en-US" sz="1900" b="1" i="0" u="none">
                <a:solidFill>
                  <a:srgbClr val="010103"/>
                </a:solidFill>
                <a:latin typeface="Arial"/>
                <a:ea typeface="Arial"/>
                <a:cs typeface="Arial"/>
                <a:sym typeface="Arial"/>
              </a:rPr>
              <a:t>Binary relations on strings</a:t>
            </a:r>
            <a:endParaRPr/>
          </a:p>
        </p:txBody>
      </p:sp>
      <p:sp>
        <p:nvSpPr>
          <p:cNvPr id="343" name="Google Shape;343;p3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12</a:t>
            </a:fld>
            <a:endParaRPr/>
          </a:p>
        </p:txBody>
      </p:sp>
      <p:sp>
        <p:nvSpPr>
          <p:cNvPr id="344" name="Google Shape;344;p39"/>
          <p:cNvSpPr txBox="1"/>
          <p:nvPr/>
        </p:nvSpPr>
        <p:spPr>
          <a:xfrm>
            <a:off x="228600" y="1143000"/>
            <a:ext cx="8534400" cy="3878262"/>
          </a:xfrm>
          <a:prstGeom prst="rect">
            <a:avLst/>
          </a:prstGeom>
          <a:noFill/>
          <a:ln>
            <a:noFill/>
          </a:ln>
        </p:spPr>
        <p:txBody>
          <a:bodyPr spcFirstLastPara="1" wrap="square" lIns="91425" tIns="45700" rIns="91425" bIns="45700" anchor="t" anchorCtr="0">
            <a:spAutoFit/>
          </a:bodyPr>
          <a:lstStyle/>
          <a:p>
            <a:pPr marL="533400" marR="0" lvl="0" indent="-533400" algn="l" rtl="0">
              <a:lnSpc>
                <a:spcPct val="100000"/>
              </a:lnSpc>
              <a:spcBef>
                <a:spcPts val="0"/>
              </a:spcBef>
              <a:spcAft>
                <a:spcPts val="0"/>
              </a:spcAft>
              <a:buClr>
                <a:schemeClr val="dk1"/>
              </a:buClr>
              <a:buSzPts val="2500"/>
              <a:buFont typeface="Noto Sans Symbols"/>
              <a:buAutoNum type="arabicPeriod"/>
            </a:pPr>
            <a:r>
              <a:rPr lang="en-US" sz="2500" b="1" i="0" u="none">
                <a:solidFill>
                  <a:schemeClr val="dk1"/>
                </a:solidFill>
                <a:latin typeface="Arial"/>
                <a:ea typeface="Arial"/>
                <a:cs typeface="Arial"/>
                <a:sym typeface="Arial"/>
              </a:rPr>
              <a:t>Prefix</a:t>
            </a:r>
            <a:r>
              <a:rPr lang="en-US" sz="2500" b="0" i="0" u="none">
                <a:solidFill>
                  <a:schemeClr val="dk1"/>
                </a:solidFill>
                <a:latin typeface="Arial"/>
                <a:ea typeface="Arial"/>
                <a:cs typeface="Arial"/>
                <a:sym typeface="Arial"/>
              </a:rPr>
              <a:t> - u is a </a:t>
            </a:r>
            <a:r>
              <a:rPr lang="en-US" sz="2500" b="0" i="0" u="none">
                <a:solidFill>
                  <a:schemeClr val="accent1"/>
                </a:solidFill>
                <a:latin typeface="Arial"/>
                <a:ea typeface="Arial"/>
                <a:cs typeface="Arial"/>
                <a:sym typeface="Arial"/>
              </a:rPr>
              <a:t>prefix</a:t>
            </a:r>
            <a:r>
              <a:rPr lang="en-US" sz="2500" b="0" i="0" u="none">
                <a:solidFill>
                  <a:srgbClr val="FF0000"/>
                </a:solidFill>
                <a:latin typeface="Arial"/>
                <a:ea typeface="Arial"/>
                <a:cs typeface="Arial"/>
                <a:sym typeface="Arial"/>
              </a:rPr>
              <a:t> </a:t>
            </a:r>
            <a:r>
              <a:rPr lang="en-US" sz="2500" b="0" i="0" u="none">
                <a:solidFill>
                  <a:schemeClr val="dk1"/>
                </a:solidFill>
                <a:latin typeface="Arial"/>
                <a:ea typeface="Arial"/>
                <a:cs typeface="Arial"/>
                <a:sym typeface="Arial"/>
              </a:rPr>
              <a:t>of v if there is a w such that v = uw.</a:t>
            </a:r>
            <a:endParaRPr/>
          </a:p>
          <a:p>
            <a:pPr marL="914400" marR="0" lvl="1" indent="-457200" algn="l" rtl="0">
              <a:lnSpc>
                <a:spcPct val="100000"/>
              </a:lnSpc>
              <a:spcBef>
                <a:spcPts val="0"/>
              </a:spcBef>
              <a:spcAft>
                <a:spcPts val="0"/>
              </a:spcAft>
              <a:buClr>
                <a:srgbClr val="006600"/>
              </a:buClr>
              <a:buSzPts val="2400"/>
              <a:buFont typeface="Arial"/>
              <a:buNone/>
            </a:pPr>
            <a:r>
              <a:rPr lang="en-US" sz="2400" b="0" i="0" u="none" strike="noStrike" cap="none">
                <a:solidFill>
                  <a:srgbClr val="006600"/>
                </a:solidFill>
                <a:latin typeface="Arial"/>
                <a:ea typeface="Arial"/>
                <a:cs typeface="Arial"/>
                <a:sym typeface="Arial"/>
              </a:rPr>
              <a:t>Examples: </a:t>
            </a:r>
            <a:endParaRPr/>
          </a:p>
          <a:p>
            <a:pPr marL="1295400" marR="0" lvl="2" indent="-381000" algn="l" rtl="0">
              <a:lnSpc>
                <a:spcPct val="100000"/>
              </a:lnSpc>
              <a:spcBef>
                <a:spcPts val="0"/>
              </a:spcBef>
              <a:spcAft>
                <a:spcPts val="0"/>
              </a:spcAft>
              <a:buClr>
                <a:srgbClr val="006600"/>
              </a:buClr>
              <a:buSzPts val="2400"/>
              <a:buFont typeface="Arial"/>
              <a:buNone/>
            </a:pPr>
            <a:r>
              <a:rPr lang="en-US" sz="2400" b="0" i="0" u="none" strike="noStrike" cap="none">
                <a:solidFill>
                  <a:srgbClr val="006600"/>
                </a:solidFill>
                <a:latin typeface="Arial"/>
                <a:ea typeface="Arial"/>
                <a:cs typeface="Arial"/>
                <a:sym typeface="Arial"/>
              </a:rPr>
              <a:t>ε is a prefix of 0 since 0 = ε0</a:t>
            </a:r>
            <a:endParaRPr/>
          </a:p>
          <a:p>
            <a:pPr marL="1295400" marR="0" lvl="2" indent="-381000" algn="l" rtl="0">
              <a:lnSpc>
                <a:spcPct val="100000"/>
              </a:lnSpc>
              <a:spcBef>
                <a:spcPts val="0"/>
              </a:spcBef>
              <a:spcAft>
                <a:spcPts val="0"/>
              </a:spcAft>
              <a:buClr>
                <a:srgbClr val="006600"/>
              </a:buClr>
              <a:buSzPts val="2400"/>
              <a:buFont typeface="Arial"/>
              <a:buNone/>
            </a:pPr>
            <a:r>
              <a:rPr lang="en-US" sz="2400" b="0" i="0" u="none" strike="noStrike" cap="none">
                <a:solidFill>
                  <a:srgbClr val="006600"/>
                </a:solidFill>
                <a:latin typeface="Arial"/>
                <a:ea typeface="Arial"/>
                <a:cs typeface="Arial"/>
                <a:sym typeface="Arial"/>
              </a:rPr>
              <a:t>apple is a prefix of appleton since appleton = apple.ton</a:t>
            </a:r>
            <a:endParaRPr/>
          </a:p>
          <a:p>
            <a:pPr marL="533400" marR="0" lvl="0" indent="-533400" algn="l" rtl="0">
              <a:lnSpc>
                <a:spcPct val="100000"/>
              </a:lnSpc>
              <a:spcBef>
                <a:spcPts val="0"/>
              </a:spcBef>
              <a:spcAft>
                <a:spcPts val="0"/>
              </a:spcAft>
              <a:buClr>
                <a:schemeClr val="dk1"/>
              </a:buClr>
              <a:buSzPts val="2600"/>
              <a:buFont typeface="Noto Sans Symbols"/>
              <a:buAutoNum type="arabicPeriod"/>
            </a:pPr>
            <a:r>
              <a:rPr lang="en-US" sz="2600" b="1" i="0" u="none">
                <a:solidFill>
                  <a:schemeClr val="dk1"/>
                </a:solidFill>
                <a:latin typeface="Arial"/>
                <a:ea typeface="Arial"/>
                <a:cs typeface="Arial"/>
                <a:sym typeface="Arial"/>
              </a:rPr>
              <a:t>Suffix</a:t>
            </a:r>
            <a:r>
              <a:rPr lang="en-US" sz="2600" b="0" i="0" u="none">
                <a:solidFill>
                  <a:schemeClr val="dk1"/>
                </a:solidFill>
                <a:latin typeface="Arial"/>
                <a:ea typeface="Arial"/>
                <a:cs typeface="Arial"/>
                <a:sym typeface="Arial"/>
              </a:rPr>
              <a:t> - u is a </a:t>
            </a:r>
            <a:r>
              <a:rPr lang="en-US" sz="2600" b="0" i="0" u="none">
                <a:solidFill>
                  <a:schemeClr val="accent1"/>
                </a:solidFill>
                <a:latin typeface="Arial"/>
                <a:ea typeface="Arial"/>
                <a:cs typeface="Arial"/>
                <a:sym typeface="Arial"/>
              </a:rPr>
              <a:t>suffix</a:t>
            </a:r>
            <a:r>
              <a:rPr lang="en-US" sz="2600" b="0" i="0" u="none">
                <a:solidFill>
                  <a:schemeClr val="dk1"/>
                </a:solidFill>
                <a:latin typeface="Arial"/>
                <a:ea typeface="Arial"/>
                <a:cs typeface="Arial"/>
                <a:sym typeface="Arial"/>
              </a:rPr>
              <a:t> of v if there is a w such that v = wu.</a:t>
            </a:r>
            <a:endParaRPr/>
          </a:p>
          <a:p>
            <a:pPr marL="914400" marR="0" lvl="1" indent="-457200" algn="l" rtl="0">
              <a:lnSpc>
                <a:spcPct val="100000"/>
              </a:lnSpc>
              <a:spcBef>
                <a:spcPts val="0"/>
              </a:spcBef>
              <a:spcAft>
                <a:spcPts val="0"/>
              </a:spcAft>
              <a:buClr>
                <a:srgbClr val="006600"/>
              </a:buClr>
              <a:buSzPts val="2400"/>
              <a:buFont typeface="Arial"/>
              <a:buNone/>
            </a:pPr>
            <a:r>
              <a:rPr lang="en-US" sz="2400" b="0" i="0" u="none" strike="noStrike" cap="none">
                <a:solidFill>
                  <a:srgbClr val="006600"/>
                </a:solidFill>
                <a:latin typeface="Arial"/>
                <a:ea typeface="Arial"/>
                <a:cs typeface="Arial"/>
                <a:sym typeface="Arial"/>
              </a:rPr>
              <a:t>Examples: </a:t>
            </a:r>
            <a:endParaRPr/>
          </a:p>
          <a:p>
            <a:pPr marL="1295400" marR="0" lvl="2" indent="-381000" algn="l" rtl="0">
              <a:lnSpc>
                <a:spcPct val="100000"/>
              </a:lnSpc>
              <a:spcBef>
                <a:spcPts val="0"/>
              </a:spcBef>
              <a:spcAft>
                <a:spcPts val="0"/>
              </a:spcAft>
              <a:buClr>
                <a:srgbClr val="006600"/>
              </a:buClr>
              <a:buSzPts val="2400"/>
              <a:buFont typeface="Arial"/>
              <a:buNone/>
            </a:pPr>
            <a:r>
              <a:rPr lang="en-US" sz="2400" b="0" i="0" u="none" strike="noStrike" cap="none">
                <a:solidFill>
                  <a:srgbClr val="006600"/>
                </a:solidFill>
                <a:latin typeface="Arial"/>
                <a:ea typeface="Arial"/>
                <a:cs typeface="Arial"/>
                <a:sym typeface="Arial"/>
              </a:rPr>
              <a:t>0 is a suffix of 0</a:t>
            </a:r>
            <a:endParaRPr/>
          </a:p>
          <a:p>
            <a:pPr marL="1295400" marR="0" lvl="2" indent="-381000" algn="l" rtl="0">
              <a:lnSpc>
                <a:spcPct val="100000"/>
              </a:lnSpc>
              <a:spcBef>
                <a:spcPts val="0"/>
              </a:spcBef>
              <a:spcAft>
                <a:spcPts val="0"/>
              </a:spcAft>
              <a:buClr>
                <a:srgbClr val="006600"/>
              </a:buClr>
              <a:buSzPts val="2400"/>
              <a:buFont typeface="Arial"/>
              <a:buNone/>
            </a:pPr>
            <a:r>
              <a:rPr lang="en-US" sz="2400" b="0" i="0" u="none" strike="noStrike" cap="none">
                <a:solidFill>
                  <a:srgbClr val="006600"/>
                </a:solidFill>
                <a:latin typeface="Arial"/>
                <a:ea typeface="Arial"/>
                <a:cs typeface="Arial"/>
                <a:sym typeface="Arial"/>
              </a:rPr>
              <a:t>ton is a suffix of appleton</a:t>
            </a:r>
            <a:endParaRPr/>
          </a:p>
        </p:txBody>
      </p:sp>
      <p:pic>
        <p:nvPicPr>
          <p:cNvPr id="345" name="Google Shape;345;p39"/>
          <p:cNvPicPr preferRelativeResize="0"/>
          <p:nvPr/>
        </p:nvPicPr>
        <p:blipFill/>
        <p:spPr>
          <a:xfrm>
            <a:off x="92752863" y="42567225"/>
            <a:ext cx="0" cy="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52"/>
        <p:cNvGrpSpPr/>
        <p:nvPr/>
      </p:nvGrpSpPr>
      <p:grpSpPr>
        <a:xfrm>
          <a:off x="0" y="0"/>
          <a:ext cx="0" cy="0"/>
          <a:chOff x="0" y="0"/>
          <a:chExt cx="0" cy="0"/>
        </a:xfrm>
      </p:grpSpPr>
      <p:sp>
        <p:nvSpPr>
          <p:cNvPr id="353" name="Google Shape;353;p40"/>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None/>
            </a:pPr>
            <a:endParaRPr sz="4800">
              <a:solidFill>
                <a:srgbClr val="404040"/>
              </a:solidFill>
              <a:latin typeface="Calibri"/>
              <a:ea typeface="Calibri"/>
              <a:cs typeface="Calibri"/>
              <a:sym typeface="Calibri"/>
            </a:endParaRPr>
          </a:p>
        </p:txBody>
      </p:sp>
      <p:sp>
        <p:nvSpPr>
          <p:cNvPr id="354" name="Google Shape;354;p40"/>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p>
            <a:pPr marL="533400" marR="0" lvl="0" indent="-533400" algn="l" rtl="0">
              <a:lnSpc>
                <a:spcPct val="90000"/>
              </a:lnSpc>
              <a:spcBef>
                <a:spcPts val="0"/>
              </a:spcBef>
              <a:spcAft>
                <a:spcPts val="0"/>
              </a:spcAft>
              <a:buClr>
                <a:schemeClr val="accent1"/>
              </a:buClr>
              <a:buSzPts val="2400"/>
              <a:buFont typeface="Noto Sans Symbols"/>
              <a:buAutoNum type="arabicPeriod" startAt="3"/>
            </a:pPr>
            <a:r>
              <a:rPr lang="en-US" sz="2400" b="1" i="0" u="none" dirty="0">
                <a:solidFill>
                  <a:srgbClr val="404040"/>
                </a:solidFill>
                <a:latin typeface="Calibri"/>
                <a:ea typeface="Calibri"/>
                <a:cs typeface="Calibri"/>
                <a:sym typeface="Calibri"/>
              </a:rPr>
              <a:t>Substring</a:t>
            </a:r>
            <a:r>
              <a:rPr lang="en-US" sz="2400" b="0" i="0" u="none" dirty="0">
                <a:solidFill>
                  <a:srgbClr val="404040"/>
                </a:solidFill>
                <a:latin typeface="Calibri"/>
                <a:ea typeface="Calibri"/>
                <a:cs typeface="Calibri"/>
                <a:sym typeface="Calibri"/>
              </a:rPr>
              <a:t> - u is a </a:t>
            </a:r>
            <a:r>
              <a:rPr lang="en-US" sz="2400" b="0" i="0" u="none" dirty="0">
                <a:solidFill>
                  <a:schemeClr val="accent1"/>
                </a:solidFill>
                <a:latin typeface="Calibri"/>
                <a:ea typeface="Calibri"/>
                <a:cs typeface="Calibri"/>
                <a:sym typeface="Calibri"/>
              </a:rPr>
              <a:t>substring</a:t>
            </a:r>
            <a:r>
              <a:rPr lang="en-US" sz="2400" b="0" i="0" u="none" dirty="0">
                <a:solidFill>
                  <a:srgbClr val="404040"/>
                </a:solidFill>
                <a:latin typeface="Calibri"/>
                <a:ea typeface="Calibri"/>
                <a:cs typeface="Calibri"/>
                <a:sym typeface="Calibri"/>
              </a:rPr>
              <a:t> of v if there are x and y such that v = </a:t>
            </a:r>
            <a:r>
              <a:rPr lang="en-US" sz="2400" b="0" i="0" u="none" dirty="0" err="1">
                <a:solidFill>
                  <a:srgbClr val="404040"/>
                </a:solidFill>
                <a:latin typeface="Calibri"/>
                <a:ea typeface="Calibri"/>
                <a:cs typeface="Calibri"/>
                <a:sym typeface="Calibri"/>
              </a:rPr>
              <a:t>xuy</a:t>
            </a:r>
            <a:r>
              <a:rPr lang="en-US" sz="2400" b="0" i="0" u="none" dirty="0">
                <a:solidFill>
                  <a:srgbClr val="404040"/>
                </a:solidFill>
                <a:latin typeface="Calibri"/>
                <a:ea typeface="Calibri"/>
                <a:cs typeface="Calibri"/>
                <a:sym typeface="Calibri"/>
              </a:rPr>
              <a:t>.</a:t>
            </a:r>
            <a:endParaRPr dirty="0"/>
          </a:p>
          <a:p>
            <a:pPr marL="914400" marR="0" lvl="1" indent="-457200" algn="l" rtl="0">
              <a:lnSpc>
                <a:spcPct val="90000"/>
              </a:lnSpc>
              <a:spcBef>
                <a:spcPts val="400"/>
              </a:spcBef>
              <a:spcAft>
                <a:spcPts val="0"/>
              </a:spcAft>
              <a:buClr>
                <a:schemeClr val="accent1"/>
              </a:buClr>
              <a:buSzPts val="2400"/>
              <a:buFont typeface="Calibri"/>
              <a:buChar char="◦"/>
            </a:pPr>
            <a:r>
              <a:rPr lang="en-US" sz="2400" b="0" i="0" u="none" strike="noStrike" cap="none" dirty="0">
                <a:solidFill>
                  <a:srgbClr val="006600"/>
                </a:solidFill>
                <a:latin typeface="Calibri"/>
                <a:ea typeface="Calibri"/>
                <a:cs typeface="Calibri"/>
                <a:sym typeface="Calibri"/>
              </a:rPr>
              <a:t>Examples: </a:t>
            </a:r>
            <a:endParaRPr dirty="0"/>
          </a:p>
          <a:p>
            <a:pPr marL="1295400" marR="0" lvl="2" indent="-381000" algn="l" rtl="0">
              <a:lnSpc>
                <a:spcPct val="90000"/>
              </a:lnSpc>
              <a:spcBef>
                <a:spcPts val="600"/>
              </a:spcBef>
              <a:spcAft>
                <a:spcPts val="0"/>
              </a:spcAft>
              <a:buClr>
                <a:schemeClr val="accent1"/>
              </a:buClr>
              <a:buSzPts val="2400"/>
              <a:buFont typeface="Calibri"/>
              <a:buChar char="◦"/>
            </a:pPr>
            <a:r>
              <a:rPr lang="en-US" sz="2400" b="0" i="0" u="none" strike="noStrike" cap="none" dirty="0">
                <a:solidFill>
                  <a:srgbClr val="006600"/>
                </a:solidFill>
                <a:latin typeface="Calibri"/>
                <a:ea typeface="Calibri"/>
                <a:cs typeface="Calibri"/>
                <a:sym typeface="Calibri"/>
              </a:rPr>
              <a:t>let is a substring of </a:t>
            </a:r>
            <a:r>
              <a:rPr lang="en-US" sz="2400" b="0" i="0" u="none" strike="noStrike" cap="none" dirty="0" err="1">
                <a:solidFill>
                  <a:srgbClr val="006600"/>
                </a:solidFill>
                <a:latin typeface="Calibri"/>
                <a:ea typeface="Calibri"/>
                <a:cs typeface="Calibri"/>
                <a:sym typeface="Calibri"/>
              </a:rPr>
              <a:t>appleton</a:t>
            </a:r>
            <a:r>
              <a:rPr lang="en-US" sz="2400" b="0" i="0" u="none" strike="noStrike" cap="none" dirty="0">
                <a:solidFill>
                  <a:srgbClr val="006600"/>
                </a:solidFill>
                <a:latin typeface="Calibri"/>
                <a:ea typeface="Calibri"/>
                <a:cs typeface="Calibri"/>
                <a:sym typeface="Calibri"/>
              </a:rPr>
              <a:t> since </a:t>
            </a:r>
            <a:r>
              <a:rPr lang="en-US" sz="2400" b="0" i="0" u="none" strike="noStrike" cap="none" dirty="0" err="1">
                <a:solidFill>
                  <a:srgbClr val="006600"/>
                </a:solidFill>
                <a:latin typeface="Calibri"/>
                <a:ea typeface="Calibri"/>
                <a:cs typeface="Calibri"/>
                <a:sym typeface="Calibri"/>
              </a:rPr>
              <a:t>appleton</a:t>
            </a:r>
            <a:r>
              <a:rPr lang="en-US" sz="2400" b="0" i="0" u="none" strike="noStrike" cap="none" dirty="0">
                <a:solidFill>
                  <a:srgbClr val="006600"/>
                </a:solidFill>
                <a:latin typeface="Calibri"/>
                <a:ea typeface="Calibri"/>
                <a:cs typeface="Calibri"/>
                <a:sym typeface="Calibri"/>
              </a:rPr>
              <a:t> = </a:t>
            </a:r>
            <a:r>
              <a:rPr lang="en-US" sz="2400" b="0" i="0" u="none" strike="noStrike" cap="none" dirty="0" err="1">
                <a:solidFill>
                  <a:srgbClr val="006600"/>
                </a:solidFill>
                <a:latin typeface="Calibri"/>
                <a:ea typeface="Calibri"/>
                <a:cs typeface="Calibri"/>
                <a:sym typeface="Calibri"/>
              </a:rPr>
              <a:t>app.let.on</a:t>
            </a:r>
            <a:endParaRPr dirty="0"/>
          </a:p>
          <a:p>
            <a:pPr marL="1295400" marR="0" lvl="2" indent="-381000" algn="l" rtl="0">
              <a:lnSpc>
                <a:spcPct val="90000"/>
              </a:lnSpc>
              <a:spcBef>
                <a:spcPts val="600"/>
              </a:spcBef>
              <a:spcAft>
                <a:spcPts val="0"/>
              </a:spcAft>
              <a:buClr>
                <a:schemeClr val="accent1"/>
              </a:buClr>
              <a:buSzPts val="2400"/>
              <a:buFont typeface="Calibri"/>
              <a:buChar char="◦"/>
            </a:pPr>
            <a:r>
              <a:rPr lang="en-US" sz="2400" b="0" i="0" u="none" strike="noStrike" cap="none" dirty="0">
                <a:solidFill>
                  <a:srgbClr val="006600"/>
                </a:solidFill>
                <a:latin typeface="Calibri"/>
                <a:ea typeface="Calibri"/>
                <a:cs typeface="Calibri"/>
                <a:sym typeface="Calibri"/>
              </a:rPr>
              <a:t>0 is a substring of 0 since 0 = epsilon.0.epsilon</a:t>
            </a:r>
            <a:endParaRPr dirty="0"/>
          </a:p>
          <a:p>
            <a:pPr marL="533400" marR="0" lvl="0" indent="-533400" algn="l" rtl="0">
              <a:lnSpc>
                <a:spcPct val="90000"/>
              </a:lnSpc>
              <a:spcBef>
                <a:spcPts val="1600"/>
              </a:spcBef>
              <a:spcAft>
                <a:spcPts val="0"/>
              </a:spcAft>
              <a:buClr>
                <a:schemeClr val="accent1"/>
              </a:buClr>
              <a:buSzPts val="2400"/>
              <a:buFont typeface="Calibri"/>
              <a:buNone/>
            </a:pPr>
            <a:endParaRPr sz="2400" b="0" i="0" u="none" dirty="0">
              <a:solidFill>
                <a:srgbClr val="006600"/>
              </a:solidFill>
              <a:latin typeface="Calibri"/>
              <a:ea typeface="Calibri"/>
              <a:cs typeface="Calibri"/>
              <a:sym typeface="Calibri"/>
            </a:endParaRPr>
          </a:p>
          <a:p>
            <a:pPr marL="533400" marR="0" lvl="0" indent="-533400" algn="l" rtl="0">
              <a:lnSpc>
                <a:spcPct val="90000"/>
              </a:lnSpc>
              <a:spcBef>
                <a:spcPts val="1400"/>
              </a:spcBef>
              <a:spcAft>
                <a:spcPts val="0"/>
              </a:spcAft>
              <a:buClr>
                <a:schemeClr val="accent1"/>
              </a:buClr>
              <a:buSzPts val="2400"/>
              <a:buFont typeface="Calibri"/>
              <a:buNone/>
            </a:pPr>
            <a:r>
              <a:rPr lang="en-US" sz="2400" b="0" i="0" u="none" dirty="0">
                <a:solidFill>
                  <a:srgbClr val="404040"/>
                </a:solidFill>
                <a:latin typeface="Calibri"/>
                <a:ea typeface="Calibri"/>
                <a:cs typeface="Calibri"/>
                <a:sym typeface="Calibri"/>
              </a:rPr>
              <a:t>Observe that prefix and suffix are special cases</a:t>
            </a:r>
            <a:endParaRPr dirty="0"/>
          </a:p>
          <a:p>
            <a:pPr marL="533400" marR="0" lvl="0" indent="-533400" algn="l" rtl="0">
              <a:lnSpc>
                <a:spcPct val="90000"/>
              </a:lnSpc>
              <a:spcBef>
                <a:spcPts val="1400"/>
              </a:spcBef>
              <a:spcAft>
                <a:spcPts val="0"/>
              </a:spcAft>
              <a:buClr>
                <a:schemeClr val="accent1"/>
              </a:buClr>
              <a:buSzPts val="2400"/>
              <a:buFont typeface="Calibri"/>
              <a:buNone/>
            </a:pPr>
            <a:r>
              <a:rPr lang="en-US" sz="2400" b="0" i="0" u="none" dirty="0">
                <a:solidFill>
                  <a:srgbClr val="404040"/>
                </a:solidFill>
                <a:latin typeface="Calibri"/>
                <a:ea typeface="Calibri"/>
                <a:cs typeface="Calibri"/>
                <a:sym typeface="Calibri"/>
              </a:rPr>
              <a:t>of substring.</a:t>
            </a:r>
            <a:endParaRPr dirty="0"/>
          </a:p>
        </p:txBody>
      </p:sp>
      <p:sp>
        <p:nvSpPr>
          <p:cNvPr id="355" name="Google Shape;355;p4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62"/>
        <p:cNvGrpSpPr/>
        <p:nvPr/>
      </p:nvGrpSpPr>
      <p:grpSpPr>
        <a:xfrm>
          <a:off x="0" y="0"/>
          <a:ext cx="0" cy="0"/>
          <a:chOff x="0" y="0"/>
          <a:chExt cx="0" cy="0"/>
        </a:xfrm>
      </p:grpSpPr>
      <p:sp>
        <p:nvSpPr>
          <p:cNvPr id="363" name="Google Shape;363;p41"/>
          <p:cNvSpPr txBox="1">
            <a:spLocks noGrp="1"/>
          </p:cNvSpPr>
          <p:nvPr>
            <p:ph type="title"/>
          </p:nvPr>
        </p:nvSpPr>
        <p:spPr>
          <a:xfrm>
            <a:off x="914400" y="0"/>
            <a:ext cx="7543800" cy="685800"/>
          </a:xfrm>
          <a:prstGeom prst="rect">
            <a:avLst/>
          </a:prstGeom>
          <a:noFill/>
          <a:ln>
            <a:noFill/>
          </a:ln>
        </p:spPr>
        <p:txBody>
          <a:bodyPr spcFirstLastPara="1" wrap="square" lIns="91425" tIns="45700" rIns="91425" bIns="45700" anchor="b" anchorCtr="0">
            <a:normAutofit/>
          </a:bodyPr>
          <a:lstStyle/>
          <a:p>
            <a:pPr marL="257175" lvl="0" indent="-257175" algn="ctr" rtl="0">
              <a:lnSpc>
                <a:spcPct val="85000"/>
              </a:lnSpc>
              <a:spcBef>
                <a:spcPts val="0"/>
              </a:spcBef>
              <a:spcAft>
                <a:spcPts val="0"/>
              </a:spcAft>
              <a:buClr>
                <a:srgbClr val="010103"/>
              </a:buClr>
              <a:buSzPts val="2400"/>
              <a:buFont typeface="Arial"/>
              <a:buNone/>
            </a:pPr>
            <a:r>
              <a:rPr lang="en-US" sz="2400" b="1" i="0" u="none">
                <a:solidFill>
                  <a:srgbClr val="010103"/>
                </a:solidFill>
                <a:latin typeface="Arial"/>
                <a:ea typeface="Arial"/>
                <a:cs typeface="Arial"/>
                <a:sym typeface="Arial"/>
              </a:rPr>
              <a:t>Introduction to Mathematical concepts</a:t>
            </a:r>
            <a:endParaRPr/>
          </a:p>
        </p:txBody>
      </p:sp>
      <p:sp>
        <p:nvSpPr>
          <p:cNvPr id="364" name="Google Shape;364;p4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14</a:t>
            </a:fld>
            <a:endParaRPr/>
          </a:p>
        </p:txBody>
      </p:sp>
      <p:sp>
        <p:nvSpPr>
          <p:cNvPr id="365" name="Google Shape;365;p41"/>
          <p:cNvSpPr txBox="1"/>
          <p:nvPr/>
        </p:nvSpPr>
        <p:spPr>
          <a:xfrm>
            <a:off x="457200" y="1143000"/>
            <a:ext cx="3962400" cy="52625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2000"/>
              <a:buFont typeface="Arial"/>
              <a:buNone/>
            </a:pPr>
            <a:r>
              <a:rPr lang="en-US" sz="2000" b="1" i="0" u="none">
                <a:solidFill>
                  <a:srgbClr val="C00000"/>
                </a:solidFill>
                <a:latin typeface="Arial"/>
                <a:ea typeface="Arial"/>
                <a:cs typeface="Arial"/>
                <a:sym typeface="Arial"/>
              </a:rPr>
              <a:t>Inductive Proof</a:t>
            </a:r>
            <a:endParaRPr/>
          </a:p>
          <a:p>
            <a:pPr marL="0" marR="0" lvl="0" indent="0" algn="ctr" rtl="0">
              <a:lnSpc>
                <a:spcPct val="100000"/>
              </a:lnSpc>
              <a:spcBef>
                <a:spcPts val="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Mathematical technique which is used to prove a statement, a formula or a theorem is true for every natural number.	</a:t>
            </a:r>
            <a:endParaRPr/>
          </a:p>
          <a:p>
            <a:pPr marL="0" marR="0" lvl="0" indent="-127000" algn="l" rtl="0">
              <a:lnSpc>
                <a:spcPct val="100000"/>
              </a:lnSpc>
              <a:spcBef>
                <a:spcPts val="0"/>
              </a:spcBef>
              <a:spcAft>
                <a:spcPts val="0"/>
              </a:spcAft>
              <a:buClr>
                <a:schemeClr val="dk1"/>
              </a:buClr>
              <a:buSzPts val="2000"/>
              <a:buFont typeface="Arial"/>
              <a:buChar char="•"/>
            </a:pPr>
            <a:r>
              <a:rPr lang="en-US" sz="2000" b="1" i="0" u="none">
                <a:solidFill>
                  <a:schemeClr val="dk1"/>
                </a:solidFill>
                <a:latin typeface="Arial"/>
                <a:ea typeface="Arial"/>
                <a:cs typeface="Arial"/>
                <a:sym typeface="Arial"/>
              </a:rPr>
              <a:t>Three steps:</a:t>
            </a:r>
            <a:endParaRPr/>
          </a:p>
          <a:p>
            <a:pPr marL="0" marR="0" lvl="0" indent="-127000" algn="l" rtl="0">
              <a:lnSpc>
                <a:spcPct val="100000"/>
              </a:lnSpc>
              <a:spcBef>
                <a:spcPts val="0"/>
              </a:spcBef>
              <a:spcAft>
                <a:spcPts val="0"/>
              </a:spcAft>
              <a:buClr>
                <a:schemeClr val="dk1"/>
              </a:buClr>
              <a:buSzPts val="2000"/>
              <a:buFont typeface="Arial"/>
              <a:buAutoNum type="arabicParenR"/>
            </a:pPr>
            <a:r>
              <a:rPr lang="en-US" sz="2000" b="1" i="0" u="none">
                <a:solidFill>
                  <a:schemeClr val="dk1"/>
                </a:solidFill>
                <a:latin typeface="Arial"/>
                <a:ea typeface="Arial"/>
                <a:cs typeface="Arial"/>
                <a:sym typeface="Arial"/>
              </a:rPr>
              <a:t>Base or basis</a:t>
            </a:r>
            <a:r>
              <a:rPr lang="en-US" sz="2000" b="0" i="0" u="none">
                <a:solidFill>
                  <a:schemeClr val="dk1"/>
                </a:solidFill>
                <a:latin typeface="Arial"/>
                <a:ea typeface="Arial"/>
                <a:cs typeface="Arial"/>
                <a:sym typeface="Arial"/>
              </a:rPr>
              <a:t>: Prove that a statement is true for the initial value.</a:t>
            </a:r>
            <a:endParaRPr/>
          </a:p>
          <a:p>
            <a:pPr marL="0" marR="0" lvl="0" indent="-127000" algn="l" rtl="0">
              <a:lnSpc>
                <a:spcPct val="100000"/>
              </a:lnSpc>
              <a:spcBef>
                <a:spcPts val="0"/>
              </a:spcBef>
              <a:spcAft>
                <a:spcPts val="0"/>
              </a:spcAft>
              <a:buClr>
                <a:schemeClr val="dk1"/>
              </a:buClr>
              <a:buSzPts val="2000"/>
              <a:buFont typeface="Arial"/>
              <a:buAutoNum type="arabicParenR"/>
            </a:pPr>
            <a:r>
              <a:rPr lang="en-US" sz="2000" b="1" i="0" u="none">
                <a:solidFill>
                  <a:schemeClr val="dk1"/>
                </a:solidFill>
                <a:latin typeface="Arial"/>
                <a:ea typeface="Arial"/>
                <a:cs typeface="Arial"/>
                <a:sym typeface="Arial"/>
              </a:rPr>
              <a:t>Induction</a:t>
            </a:r>
            <a:r>
              <a:rPr lang="en-US" sz="2000" b="0" i="0" u="none">
                <a:solidFill>
                  <a:schemeClr val="dk1"/>
                </a:solidFill>
                <a:latin typeface="Arial"/>
                <a:ea typeface="Arial"/>
                <a:cs typeface="Arial"/>
                <a:sym typeface="Arial"/>
              </a:rPr>
              <a:t> − Assume that statement is true for the n</a:t>
            </a:r>
            <a:r>
              <a:rPr lang="en-US" sz="2000" b="0" i="0" u="none" baseline="30000">
                <a:solidFill>
                  <a:schemeClr val="dk1"/>
                </a:solidFill>
                <a:latin typeface="Arial"/>
                <a:ea typeface="Arial"/>
                <a:cs typeface="Arial"/>
                <a:sym typeface="Arial"/>
              </a:rPr>
              <a:t>th</a:t>
            </a:r>
            <a:r>
              <a:rPr lang="en-US" sz="2000" b="0" i="0" u="none">
                <a:solidFill>
                  <a:schemeClr val="dk1"/>
                </a:solidFill>
                <a:latin typeface="Arial"/>
                <a:ea typeface="Arial"/>
                <a:cs typeface="Arial"/>
                <a:sym typeface="Arial"/>
              </a:rPr>
              <a:t> iteration (n)</a:t>
            </a:r>
            <a:endParaRPr/>
          </a:p>
          <a:p>
            <a:pPr marL="0" marR="0" lvl="0" indent="-127000" algn="l" rtl="0">
              <a:lnSpc>
                <a:spcPct val="100000"/>
              </a:lnSpc>
              <a:spcBef>
                <a:spcPts val="0"/>
              </a:spcBef>
              <a:spcAft>
                <a:spcPts val="0"/>
              </a:spcAft>
              <a:buClr>
                <a:schemeClr val="dk1"/>
              </a:buClr>
              <a:buSzPts val="2000"/>
              <a:buFont typeface="Arial"/>
              <a:buAutoNum type="arabicParenR"/>
            </a:pPr>
            <a:r>
              <a:rPr lang="en-US" sz="2000" b="1" i="0" u="none">
                <a:solidFill>
                  <a:schemeClr val="dk1"/>
                </a:solidFill>
                <a:latin typeface="Arial"/>
                <a:ea typeface="Arial"/>
                <a:cs typeface="Arial"/>
                <a:sym typeface="Arial"/>
              </a:rPr>
              <a:t>Proof: </a:t>
            </a:r>
            <a:r>
              <a:rPr lang="en-US" sz="2000" b="0" i="0" u="none">
                <a:solidFill>
                  <a:schemeClr val="dk1"/>
                </a:solidFill>
                <a:latin typeface="Arial"/>
                <a:ea typeface="Arial"/>
                <a:cs typeface="Arial"/>
                <a:sym typeface="Arial"/>
              </a:rPr>
              <a:t>Prove that statement is  true for </a:t>
            </a:r>
            <a:r>
              <a:rPr lang="en-US" sz="2000" b="0" i="1" u="none">
                <a:solidFill>
                  <a:schemeClr val="dk1"/>
                </a:solidFill>
                <a:latin typeface="Arial"/>
                <a:ea typeface="Arial"/>
                <a:cs typeface="Arial"/>
                <a:sym typeface="Arial"/>
              </a:rPr>
              <a:t>(n+1)</a:t>
            </a:r>
            <a:r>
              <a:rPr lang="en-US" sz="2000" b="0" i="1" u="none" baseline="30000">
                <a:solidFill>
                  <a:schemeClr val="dk1"/>
                </a:solidFill>
                <a:latin typeface="Arial"/>
                <a:ea typeface="Arial"/>
                <a:cs typeface="Arial"/>
                <a:sym typeface="Arial"/>
              </a:rPr>
              <a:t>th</a:t>
            </a:r>
            <a:r>
              <a:rPr lang="en-US" sz="2000" b="0" i="0" u="none">
                <a:solidFill>
                  <a:schemeClr val="dk1"/>
                </a:solidFill>
                <a:latin typeface="Arial"/>
                <a:ea typeface="Arial"/>
                <a:cs typeface="Arial"/>
                <a:sym typeface="Arial"/>
              </a:rPr>
              <a:t> iteration ( </a:t>
            </a:r>
            <a:r>
              <a:rPr lang="en-US" sz="2000" b="0" i="1" u="none">
                <a:solidFill>
                  <a:schemeClr val="dk1"/>
                </a:solidFill>
                <a:latin typeface="Arial"/>
                <a:ea typeface="Arial"/>
                <a:cs typeface="Arial"/>
                <a:sym typeface="Arial"/>
              </a:rPr>
              <a:t>n+1</a:t>
            </a:r>
            <a:r>
              <a:rPr lang="en-US" sz="2000" b="0" i="0" u="none">
                <a:solidFill>
                  <a:schemeClr val="dk1"/>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6" name="Google Shape;366;p41"/>
          <p:cNvSpPr txBox="1"/>
          <p:nvPr/>
        </p:nvSpPr>
        <p:spPr>
          <a:xfrm>
            <a:off x="4953000" y="1219200"/>
            <a:ext cx="4191000" cy="28622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Deductive Proof</a:t>
            </a:r>
            <a:endParaRPr/>
          </a:p>
          <a:p>
            <a:pPr marL="0" marR="0" lvl="0" indent="0" algn="ctr"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Consists of sequence of statements whose truth lead us from some initial statement called the hypothesis or the give statement to a conclusion statement.</a:t>
            </a:r>
            <a:endParaRPr/>
          </a:p>
          <a:p>
            <a:pPr marL="0" marR="0" lvl="0" indent="0" algn="l" rtl="0">
              <a:lnSpc>
                <a:spcPct val="100000"/>
              </a:lnSpc>
              <a:spcBef>
                <a:spcPts val="0"/>
              </a:spcBef>
              <a:spcAft>
                <a:spcPts val="0"/>
              </a:spcAft>
              <a:buClr>
                <a:schemeClr val="dk1"/>
              </a:buClr>
              <a:buSzPts val="1800"/>
              <a:buFont typeface="Arial"/>
              <a:buNone/>
            </a:pPr>
            <a:endParaRPr sz="18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Example: If H then C</a:t>
            </a:r>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 is deduced from H</a:t>
            </a:r>
            <a:endParaRPr/>
          </a:p>
        </p:txBody>
      </p:sp>
      <p:pic>
        <p:nvPicPr>
          <p:cNvPr id="367" name="Google Shape;367;p41"/>
          <p:cNvPicPr preferRelativeResize="0"/>
          <p:nvPr/>
        </p:nvPicPr>
        <p:blipFill/>
        <p:spPr>
          <a:xfrm>
            <a:off x="58954988" y="19946938"/>
            <a:ext cx="0" cy="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 calcmode="lin" valueType="num">
                                      <p:cBhvr additive="base">
                                        <p:cTn id="7" dur="500"/>
                                        <p:tgtEl>
                                          <p:spTgt spid="3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6"/>
                                        </p:tgtEl>
                                        <p:attrNameLst>
                                          <p:attrName>style.visibility</p:attrName>
                                        </p:attrNameLst>
                                      </p:cBhvr>
                                      <p:to>
                                        <p:strVal val="visible"/>
                                      </p:to>
                                    </p:set>
                                    <p:anim calcmode="lin" valueType="num">
                                      <p:cBhvr additive="base">
                                        <p:cTn id="12" dur="500"/>
                                        <p:tgtEl>
                                          <p:spTgt spid="3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76"/>
        <p:cNvGrpSpPr/>
        <p:nvPr/>
      </p:nvGrpSpPr>
      <p:grpSpPr>
        <a:xfrm>
          <a:off x="0" y="0"/>
          <a:ext cx="0" cy="0"/>
          <a:chOff x="0" y="0"/>
          <a:chExt cx="0" cy="0"/>
        </a:xfrm>
      </p:grpSpPr>
      <p:sp>
        <p:nvSpPr>
          <p:cNvPr id="377" name="Google Shape;377;p4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15</a:t>
            </a:fld>
            <a:endParaRPr/>
          </a:p>
        </p:txBody>
      </p:sp>
      <p:sp>
        <p:nvSpPr>
          <p:cNvPr id="378" name="Google Shape;378;p42"/>
          <p:cNvSpPr txBox="1"/>
          <p:nvPr/>
        </p:nvSpPr>
        <p:spPr>
          <a:xfrm>
            <a:off x="0" y="533400"/>
            <a:ext cx="4648200" cy="2032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Direct Proof</a:t>
            </a:r>
            <a:endParaRPr/>
          </a:p>
          <a:p>
            <a:pPr marL="0" marR="0" lvl="0" indent="-114300" algn="l" rtl="0">
              <a:lnSpc>
                <a:spcPct val="100000"/>
              </a:lnSpc>
              <a:spcBef>
                <a:spcPts val="0"/>
              </a:spcBef>
              <a:spcAft>
                <a:spcPts val="0"/>
              </a:spcAft>
              <a:buClr>
                <a:schemeClr val="dk1"/>
              </a:buClr>
              <a:buSzPts val="1800"/>
              <a:buFont typeface="Calibri"/>
              <a:buAutoNum type="arabicPeriod"/>
            </a:pPr>
            <a:r>
              <a:rPr lang="en-US" sz="1800" b="0" i="0" u="none">
                <a:solidFill>
                  <a:schemeClr val="dk1"/>
                </a:solidFill>
                <a:latin typeface="Arial"/>
                <a:ea typeface="Arial"/>
                <a:cs typeface="Arial"/>
                <a:sym typeface="Arial"/>
              </a:rPr>
              <a:t>way of showing the truth or falsehood of a given statement by a straightforward combination of established facts, usually axioms, existing lemmas and theorems, without making any further assumptions.</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379" name="Google Shape;379;p42"/>
          <p:cNvPicPr preferRelativeResize="0"/>
          <p:nvPr/>
        </p:nvPicPr>
        <p:blipFill rotWithShape="1">
          <a:blip r:embed="rId3">
            <a:alphaModFix/>
          </a:blip>
          <a:srcRect/>
          <a:stretch/>
        </p:blipFill>
        <p:spPr>
          <a:xfrm>
            <a:off x="228600" y="2438400"/>
            <a:ext cx="4238625" cy="3657600"/>
          </a:xfrm>
          <a:prstGeom prst="rect">
            <a:avLst/>
          </a:prstGeom>
          <a:noFill/>
          <a:ln>
            <a:noFill/>
          </a:ln>
        </p:spPr>
      </p:pic>
      <p:sp>
        <p:nvSpPr>
          <p:cNvPr id="380" name="Google Shape;380;p42"/>
          <p:cNvSpPr txBox="1"/>
          <p:nvPr/>
        </p:nvSpPr>
        <p:spPr>
          <a:xfrm>
            <a:off x="5181600" y="533400"/>
            <a:ext cx="39624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Proof by Contrapositive</a:t>
            </a:r>
            <a:endParaRPr/>
          </a:p>
        </p:txBody>
      </p:sp>
      <p:sp>
        <p:nvSpPr>
          <p:cNvPr id="381" name="Google Shape;381;p42"/>
          <p:cNvSpPr txBox="1"/>
          <p:nvPr/>
        </p:nvSpPr>
        <p:spPr>
          <a:xfrm>
            <a:off x="5029200" y="1066800"/>
            <a:ext cx="41148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To prove a statement of the form “If A, then B,” : </a:t>
            </a:r>
            <a:endParaRPr/>
          </a:p>
          <a:p>
            <a:pPr marL="0" marR="0" lvl="0" indent="-114300" algn="l" rtl="0">
              <a:lnSpc>
                <a:spcPct val="100000"/>
              </a:lnSpc>
              <a:spcBef>
                <a:spcPts val="0"/>
              </a:spcBef>
              <a:spcAft>
                <a:spcPts val="0"/>
              </a:spcAft>
              <a:buClr>
                <a:schemeClr val="dk1"/>
              </a:buClr>
              <a:buSzPts val="1800"/>
              <a:buFont typeface="Arial"/>
              <a:buAutoNum type="arabicPeriod"/>
            </a:pPr>
            <a:r>
              <a:rPr lang="en-US" sz="1800" b="0" i="0" u="none">
                <a:solidFill>
                  <a:schemeClr val="dk1"/>
                </a:solidFill>
                <a:latin typeface="Arial"/>
                <a:ea typeface="Arial"/>
                <a:cs typeface="Arial"/>
                <a:sym typeface="Arial"/>
              </a:rPr>
              <a:t>Form the contrapositive- negate A and B. </a:t>
            </a:r>
            <a:endParaRPr/>
          </a:p>
          <a:p>
            <a:pPr marL="0" marR="0" lvl="0" indent="-114300" algn="l" rtl="0">
              <a:lnSpc>
                <a:spcPct val="100000"/>
              </a:lnSpc>
              <a:spcBef>
                <a:spcPts val="0"/>
              </a:spcBef>
              <a:spcAft>
                <a:spcPts val="0"/>
              </a:spcAft>
              <a:buClr>
                <a:schemeClr val="dk1"/>
              </a:buClr>
              <a:buSzPts val="1800"/>
              <a:buFont typeface="Arial"/>
              <a:buAutoNum type="arabicPeriod"/>
            </a:pPr>
            <a:r>
              <a:rPr lang="en-US" sz="1800" b="0" i="0" u="none">
                <a:solidFill>
                  <a:schemeClr val="dk1"/>
                </a:solidFill>
                <a:latin typeface="Arial"/>
                <a:ea typeface="Arial"/>
                <a:cs typeface="Arial"/>
                <a:sym typeface="Arial"/>
              </a:rPr>
              <a:t>Prove directly that ¬B implies ¬A</a:t>
            </a:r>
            <a:endParaRPr/>
          </a:p>
        </p:txBody>
      </p:sp>
      <p:sp>
        <p:nvSpPr>
          <p:cNvPr id="382" name="Google Shape;382;p42"/>
          <p:cNvSpPr txBox="1"/>
          <p:nvPr/>
        </p:nvSpPr>
        <p:spPr>
          <a:xfrm>
            <a:off x="5029200" y="2895600"/>
            <a:ext cx="3657600" cy="1754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Statement:</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If it is raining, then the grass is wet.</a:t>
            </a:r>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Contrapositive: </a:t>
            </a:r>
            <a:endParaRPr sz="18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If the grass is not wet, then it is not raining.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 calcmode="lin" valueType="num">
                                      <p:cBhvr additive="base">
                                        <p:cTn id="7" dur="500"/>
                                        <p:tgtEl>
                                          <p:spTgt spid="3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9"/>
                                        </p:tgtEl>
                                        <p:attrNameLst>
                                          <p:attrName>style.visibility</p:attrName>
                                        </p:attrNameLst>
                                      </p:cBhvr>
                                      <p:to>
                                        <p:strVal val="visible"/>
                                      </p:to>
                                    </p:set>
                                    <p:anim calcmode="lin" valueType="num">
                                      <p:cBhvr additive="base">
                                        <p:cTn id="12" dur="500"/>
                                        <p:tgtEl>
                                          <p:spTgt spid="37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0"/>
                                        </p:tgtEl>
                                        <p:attrNameLst>
                                          <p:attrName>style.visibility</p:attrName>
                                        </p:attrNameLst>
                                      </p:cBhvr>
                                      <p:to>
                                        <p:strVal val="visible"/>
                                      </p:to>
                                    </p:set>
                                    <p:animEffect transition="in" filter="fade">
                                      <p:cBhvr>
                                        <p:cTn id="17" dur="500"/>
                                        <p:tgtEl>
                                          <p:spTgt spid="3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500"/>
                                        <p:tgtEl>
                                          <p:spTgt spid="3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2"/>
                                        </p:tgtEl>
                                        <p:attrNameLst>
                                          <p:attrName>style.visibility</p:attrName>
                                        </p:attrNameLst>
                                      </p:cBhvr>
                                      <p:to>
                                        <p:strVal val="visible"/>
                                      </p:to>
                                    </p:set>
                                    <p:animEffect transition="in" filter="fade">
                                      <p:cBhvr>
                                        <p:cTn id="27"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16</a:t>
            </a:fld>
            <a:endParaRPr/>
          </a:p>
        </p:txBody>
      </p:sp>
      <p:sp>
        <p:nvSpPr>
          <p:cNvPr id="388" name="Google Shape;388;p43"/>
          <p:cNvSpPr txBox="1"/>
          <p:nvPr/>
        </p:nvSpPr>
        <p:spPr>
          <a:xfrm>
            <a:off x="0" y="457200"/>
            <a:ext cx="31242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Proof by Contradiction</a:t>
            </a:r>
            <a:endParaRPr/>
          </a:p>
          <a:p>
            <a:pPr marL="0" marR="0" lvl="0" indent="0" algn="ctr"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(Indirect proof)</a:t>
            </a:r>
            <a:endParaRPr/>
          </a:p>
        </p:txBody>
      </p:sp>
      <p:sp>
        <p:nvSpPr>
          <p:cNvPr id="389" name="Google Shape;389;p43"/>
          <p:cNvSpPr txBox="1"/>
          <p:nvPr/>
        </p:nvSpPr>
        <p:spPr>
          <a:xfrm>
            <a:off x="304800" y="1295400"/>
            <a:ext cx="3429000" cy="2246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Proof by contradiction is a form of proof that establishes the truth or the validity of a proposition, by showing that assuming the proposition to be false leads to a contradiction.</a:t>
            </a:r>
            <a:endParaRPr/>
          </a:p>
        </p:txBody>
      </p:sp>
      <p:sp>
        <p:nvSpPr>
          <p:cNvPr id="390" name="Google Shape;390;p43"/>
          <p:cNvSpPr txBox="1"/>
          <p:nvPr/>
        </p:nvSpPr>
        <p:spPr>
          <a:xfrm>
            <a:off x="228600" y="3581400"/>
            <a:ext cx="39624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Example: </a:t>
            </a:r>
            <a:r>
              <a:rPr lang="en-US" sz="1800" b="0" i="0" u="none">
                <a:solidFill>
                  <a:schemeClr val="dk1"/>
                </a:solidFill>
                <a:latin typeface="Arial"/>
                <a:ea typeface="Arial"/>
                <a:cs typeface="Arial"/>
                <a:sym typeface="Arial"/>
              </a:rPr>
              <a:t>A triangle ABC cannot have more than one right angle.</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391" name="Google Shape;391;p43"/>
          <p:cNvPicPr preferRelativeResize="0"/>
          <p:nvPr/>
        </p:nvPicPr>
        <p:blipFill rotWithShape="1">
          <a:blip r:embed="rId3">
            <a:alphaModFix/>
          </a:blip>
          <a:srcRect/>
          <a:stretch/>
        </p:blipFill>
        <p:spPr>
          <a:xfrm>
            <a:off x="457200" y="4419600"/>
            <a:ext cx="4162425" cy="1990725"/>
          </a:xfrm>
          <a:prstGeom prst="rect">
            <a:avLst/>
          </a:prstGeom>
          <a:noFill/>
          <a:ln>
            <a:noFill/>
          </a:ln>
        </p:spPr>
      </p:pic>
      <p:sp>
        <p:nvSpPr>
          <p:cNvPr id="392" name="Google Shape;392;p43"/>
          <p:cNvSpPr txBox="1"/>
          <p:nvPr/>
        </p:nvSpPr>
        <p:spPr>
          <a:xfrm>
            <a:off x="5105400" y="533400"/>
            <a:ext cx="3352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Proof by Counter Example</a:t>
            </a:r>
            <a:endParaRPr/>
          </a:p>
        </p:txBody>
      </p:sp>
      <p:sp>
        <p:nvSpPr>
          <p:cNvPr id="393" name="Google Shape;393;p43"/>
          <p:cNvSpPr txBox="1"/>
          <p:nvPr/>
        </p:nvSpPr>
        <p:spPr>
          <a:xfrm>
            <a:off x="4495800" y="1219200"/>
            <a:ext cx="46482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Proof by counterexample is the technique in mathematics where a statement is shown to be wrong by finding a single example whereby it is not satisfied.</a:t>
            </a:r>
            <a:endParaRPr/>
          </a:p>
        </p:txBody>
      </p:sp>
      <p:sp>
        <p:nvSpPr>
          <p:cNvPr id="394" name="Google Shape;394;p43"/>
          <p:cNvSpPr txBox="1"/>
          <p:nvPr/>
        </p:nvSpPr>
        <p:spPr>
          <a:xfrm>
            <a:off x="4648200" y="2819400"/>
            <a:ext cx="3733800" cy="341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Example:</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Prove or disprove the statement that all prime numbers are odd</a:t>
            </a:r>
            <a:r>
              <a:rPr lang="en-US" sz="1800" b="1" i="0" u="none">
                <a:solidFill>
                  <a:schemeClr val="dk1"/>
                </a:solidFill>
                <a:latin typeface="Arial"/>
                <a:ea typeface="Arial"/>
                <a:cs typeface="Arial"/>
                <a:sym typeface="Arial"/>
              </a:rPr>
              <a:t>.</a:t>
            </a: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Proof: </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2 is a prime number but it is not odd.</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We have found an example of when the statement is not true. </a:t>
            </a: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This disproves the statement by counterexample.</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fade">
                                      <p:cBhvr>
                                        <p:cTn id="7" dur="5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
                                        </p:tgtEl>
                                        <p:attrNameLst>
                                          <p:attrName>style.visibility</p:attrName>
                                        </p:attrNameLst>
                                      </p:cBhvr>
                                      <p:to>
                                        <p:strVal val="visible"/>
                                      </p:to>
                                    </p:set>
                                    <p:animEffect transition="in" filter="fade">
                                      <p:cBhvr>
                                        <p:cTn id="12" dur="500"/>
                                        <p:tgtEl>
                                          <p:spTgt spid="3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0"/>
                                        </p:tgtEl>
                                        <p:attrNameLst>
                                          <p:attrName>style.visibility</p:attrName>
                                        </p:attrNameLst>
                                      </p:cBhvr>
                                      <p:to>
                                        <p:strVal val="visible"/>
                                      </p:to>
                                    </p:set>
                                    <p:animEffect transition="in" filter="fade">
                                      <p:cBhvr>
                                        <p:cTn id="17" dur="500"/>
                                        <p:tgtEl>
                                          <p:spTgt spid="3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gtEl>
                                        <p:attrNameLst>
                                          <p:attrName>style.visibility</p:attrName>
                                        </p:attrNameLst>
                                      </p:cBhvr>
                                      <p:to>
                                        <p:strVal val="visible"/>
                                      </p:to>
                                    </p:set>
                                    <p:animEffect transition="in" filter="fade">
                                      <p:cBhvr>
                                        <p:cTn id="22" dur="500"/>
                                        <p:tgtEl>
                                          <p:spTgt spid="3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2"/>
                                        </p:tgtEl>
                                        <p:attrNameLst>
                                          <p:attrName>style.visibility</p:attrName>
                                        </p:attrNameLst>
                                      </p:cBhvr>
                                      <p:to>
                                        <p:strVal val="visible"/>
                                      </p:to>
                                    </p:set>
                                    <p:animEffect transition="in" filter="fade">
                                      <p:cBhvr>
                                        <p:cTn id="27" dur="500"/>
                                        <p:tgtEl>
                                          <p:spTgt spid="3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3"/>
                                        </p:tgtEl>
                                        <p:attrNameLst>
                                          <p:attrName>style.visibility</p:attrName>
                                        </p:attrNameLst>
                                      </p:cBhvr>
                                      <p:to>
                                        <p:strVal val="visible"/>
                                      </p:to>
                                    </p:set>
                                    <p:animEffect transition="in" filter="fade">
                                      <p:cBhvr>
                                        <p:cTn id="32" dur="500"/>
                                        <p:tgtEl>
                                          <p:spTgt spid="3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4"/>
                                        </p:tgtEl>
                                        <p:attrNameLst>
                                          <p:attrName>style.visibility</p:attrName>
                                        </p:attrNameLst>
                                      </p:cBhvr>
                                      <p:to>
                                        <p:strVal val="visible"/>
                                      </p:to>
                                    </p:set>
                                    <p:animEffect transition="in" filter="fade">
                                      <p:cBhvr>
                                        <p:cTn id="37"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4"/>
          <p:cNvSpPr txBox="1">
            <a:spLocks noGrp="1"/>
          </p:cNvSpPr>
          <p:nvPr>
            <p:ph type="title"/>
          </p:nvPr>
        </p:nvSpPr>
        <p:spPr>
          <a:xfrm>
            <a:off x="1371600" y="381000"/>
            <a:ext cx="7543800" cy="62706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404040"/>
              </a:buClr>
              <a:buSzPts val="4300"/>
              <a:buFont typeface="Calibri"/>
              <a:buNone/>
            </a:pPr>
            <a:r>
              <a:rPr lang="en-US" sz="4300" b="0" i="0" u="none">
                <a:solidFill>
                  <a:srgbClr val="404040"/>
                </a:solidFill>
                <a:latin typeface="Calibri"/>
                <a:ea typeface="Calibri"/>
                <a:cs typeface="Calibri"/>
                <a:sym typeface="Calibri"/>
              </a:rPr>
              <a:t>Theorem vs Lemma</a:t>
            </a:r>
            <a:endParaRPr/>
          </a:p>
        </p:txBody>
      </p:sp>
      <p:sp>
        <p:nvSpPr>
          <p:cNvPr id="400" name="Google Shape;400;p44"/>
          <p:cNvSpPr txBox="1">
            <a:spLocks noGrp="1"/>
          </p:cNvSpPr>
          <p:nvPr>
            <p:ph type="body" idx="1"/>
          </p:nvPr>
        </p:nvSpPr>
        <p:spPr>
          <a:xfrm>
            <a:off x="762000" y="2438400"/>
            <a:ext cx="7543800" cy="5030787"/>
          </a:xfrm>
          <a:prstGeom prst="rect">
            <a:avLst/>
          </a:prstGeom>
          <a:noFill/>
          <a:ln>
            <a:noFill/>
          </a:ln>
        </p:spPr>
        <p:txBody>
          <a:bodyPr spcFirstLastPara="1" wrap="square" lIns="0" tIns="45700" rIns="0" bIns="45700" anchor="t" anchorCtr="0">
            <a:noAutofit/>
          </a:bodyPr>
          <a:lstStyle/>
          <a:p>
            <a:pPr marL="90487" marR="0" lvl="0" indent="-127000" algn="l" rtl="0">
              <a:lnSpc>
                <a:spcPct val="90000"/>
              </a:lnSpc>
              <a:spcBef>
                <a:spcPts val="0"/>
              </a:spcBef>
              <a:spcAft>
                <a:spcPts val="0"/>
              </a:spcAft>
              <a:buClr>
                <a:schemeClr val="accent1"/>
              </a:buClr>
              <a:buSzPts val="2000"/>
              <a:buFont typeface="Calibri"/>
              <a:buChar char=" "/>
            </a:pPr>
            <a:r>
              <a:rPr lang="en-US" sz="2000" b="1" i="0" u="none">
                <a:solidFill>
                  <a:srgbClr val="404040"/>
                </a:solidFill>
                <a:latin typeface="Calibri"/>
                <a:ea typeface="Calibri"/>
                <a:cs typeface="Calibri"/>
                <a:sym typeface="Calibri"/>
              </a:rPr>
              <a:t>Lemma: </a:t>
            </a:r>
            <a:r>
              <a:rPr lang="en-US" sz="2000" b="0" i="0" u="none">
                <a:solidFill>
                  <a:srgbClr val="404040"/>
                </a:solidFill>
                <a:latin typeface="Calibri"/>
                <a:ea typeface="Calibri"/>
                <a:cs typeface="Calibri"/>
                <a:sym typeface="Calibri"/>
              </a:rPr>
              <a:t>Mathematical result that is useful for verifying another result</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1" i="0" u="none">
                <a:solidFill>
                  <a:srgbClr val="404040"/>
                </a:solidFill>
                <a:latin typeface="Calibri"/>
                <a:ea typeface="Calibri"/>
                <a:cs typeface="Calibri"/>
                <a:sym typeface="Calibri"/>
              </a:rPr>
              <a:t>Theorem</a:t>
            </a:r>
            <a:r>
              <a:rPr lang="en-US" sz="2000" b="0" i="0" u="none">
                <a:solidFill>
                  <a:srgbClr val="404040"/>
                </a:solidFill>
                <a:latin typeface="Calibri"/>
                <a:ea typeface="Calibri"/>
                <a:cs typeface="Calibri"/>
                <a:sym typeface="Calibri"/>
              </a:rPr>
              <a:t>: A true mathematical statement. </a:t>
            </a:r>
            <a:endParaRPr/>
          </a:p>
        </p:txBody>
      </p:sp>
      <p:sp>
        <p:nvSpPr>
          <p:cNvPr id="401" name="Google Shape;401;p4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sp>
        <p:nvSpPr>
          <p:cNvPr id="406" name="Google Shape;406;p45"/>
          <p:cNvSpPr txBox="1"/>
          <p:nvPr/>
        </p:nvSpPr>
        <p:spPr>
          <a:xfrm>
            <a:off x="2497137" y="228600"/>
            <a:ext cx="4513262" cy="415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10103"/>
              </a:buClr>
              <a:buSzPts val="2100"/>
              <a:buFont typeface="Arial"/>
              <a:buNone/>
            </a:pPr>
            <a:r>
              <a:rPr lang="en-US" sz="2100" b="1" i="0" u="none">
                <a:solidFill>
                  <a:srgbClr val="010103"/>
                </a:solidFill>
                <a:latin typeface="Arial"/>
                <a:ea typeface="Arial"/>
                <a:cs typeface="Arial"/>
                <a:sym typeface="Arial"/>
              </a:rPr>
              <a:t>Regular Expressions (RE)</a:t>
            </a:r>
            <a:endParaRPr/>
          </a:p>
        </p:txBody>
      </p:sp>
      <p:sp>
        <p:nvSpPr>
          <p:cNvPr id="407" name="Google Shape;407;p45"/>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18</a:t>
            </a:fld>
            <a:endParaRPr/>
          </a:p>
        </p:txBody>
      </p:sp>
      <p:sp>
        <p:nvSpPr>
          <p:cNvPr id="408" name="Google Shape;408;p45"/>
          <p:cNvSpPr txBox="1"/>
          <p:nvPr/>
        </p:nvSpPr>
        <p:spPr>
          <a:xfrm>
            <a:off x="0" y="914400"/>
            <a:ext cx="8763000" cy="246221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000"/>
              <a:buFont typeface="Arial"/>
              <a:buAutoNum type="arabicPeriod"/>
            </a:pPr>
            <a:r>
              <a:rPr lang="en-US" sz="2000" b="0" i="0" u="none">
                <a:solidFill>
                  <a:schemeClr val="dk1"/>
                </a:solidFill>
                <a:latin typeface="Arial"/>
                <a:ea typeface="Arial"/>
                <a:cs typeface="Arial"/>
                <a:sym typeface="Arial"/>
              </a:rPr>
              <a:t>They are shorthand notations to represent a language.</a:t>
            </a:r>
            <a:endParaRPr/>
          </a:p>
          <a:p>
            <a:pPr marL="342900" marR="0" lvl="0" indent="-342900" algn="l" rtl="0">
              <a:lnSpc>
                <a:spcPct val="100000"/>
              </a:lnSpc>
              <a:spcBef>
                <a:spcPts val="0"/>
              </a:spcBef>
              <a:spcAft>
                <a:spcPts val="0"/>
              </a:spcAft>
              <a:buClr>
                <a:schemeClr val="dk1"/>
              </a:buClr>
              <a:buSzPts val="2000"/>
              <a:buFont typeface="Arial"/>
              <a:buAutoNum type="arabicPeriod"/>
            </a:pPr>
            <a:r>
              <a:rPr lang="en-US" sz="2000" b="0" i="0" u="none">
                <a:solidFill>
                  <a:schemeClr val="dk1"/>
                </a:solidFill>
                <a:latin typeface="Arial"/>
                <a:ea typeface="Arial"/>
                <a:cs typeface="Arial"/>
                <a:sym typeface="Arial"/>
              </a:rPr>
              <a:t>Languages represented by RE is called regular languages.</a:t>
            </a:r>
            <a:endParaRPr/>
          </a:p>
          <a:p>
            <a:pPr marL="342900" marR="0" lvl="0" indent="-342900" algn="l" rtl="0">
              <a:lnSpc>
                <a:spcPct val="100000"/>
              </a:lnSpc>
              <a:spcBef>
                <a:spcPts val="0"/>
              </a:spcBef>
              <a:spcAft>
                <a:spcPts val="0"/>
              </a:spcAft>
              <a:buClr>
                <a:schemeClr val="dk1"/>
              </a:buClr>
              <a:buSzPts val="2000"/>
              <a:buFont typeface="Arial"/>
              <a:buAutoNum type="arabicPeriod"/>
            </a:pPr>
            <a:r>
              <a:rPr lang="en-US" sz="2000" b="0" i="0" u="none">
                <a:solidFill>
                  <a:schemeClr val="dk1"/>
                </a:solidFill>
                <a:latin typeface="Arial"/>
                <a:ea typeface="Arial"/>
                <a:cs typeface="Arial"/>
                <a:sym typeface="Arial"/>
              </a:rPr>
              <a:t>Regular languages are languages that can be generated from one-element languages by applying certain standard operations a finite number of times</a:t>
            </a:r>
            <a:r>
              <a:rPr lang="en-US" sz="1800" b="0" i="1" u="none">
                <a:solidFill>
                  <a:schemeClr val="dk1"/>
                </a:solidFill>
                <a:latin typeface="Arial"/>
                <a:ea typeface="Arial"/>
                <a:cs typeface="Arial"/>
                <a:sym typeface="Arial"/>
              </a:rPr>
              <a:t>.</a:t>
            </a:r>
            <a:endParaRPr/>
          </a:p>
          <a:p>
            <a:pPr marL="342900" marR="0" lvl="0" indent="-228600" algn="l" rtl="0">
              <a:lnSpc>
                <a:spcPct val="100000"/>
              </a:lnSpc>
              <a:spcBef>
                <a:spcPts val="0"/>
              </a:spcBef>
              <a:spcAft>
                <a:spcPts val="0"/>
              </a:spcAft>
              <a:buClr>
                <a:schemeClr val="dk1"/>
              </a:buClr>
              <a:buSzPts val="1800"/>
              <a:buFont typeface="Arial"/>
              <a:buNone/>
            </a:pPr>
            <a:endParaRPr sz="1800" b="0" i="1" u="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9" name="Google Shape;409;p45"/>
          <p:cNvSpPr txBox="1"/>
          <p:nvPr/>
        </p:nvSpPr>
        <p:spPr>
          <a:xfrm>
            <a:off x="457200" y="2743200"/>
            <a:ext cx="7391400" cy="31400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Rules of RE:</a:t>
            </a:r>
            <a:endParaRPr/>
          </a:p>
          <a:p>
            <a:pPr marL="342900" marR="0" lvl="0" indent="-342900" algn="l" rtl="0">
              <a:lnSpc>
                <a:spcPct val="100000"/>
              </a:lnSpc>
              <a:spcBef>
                <a:spcPts val="0"/>
              </a:spcBef>
              <a:spcAft>
                <a:spcPts val="0"/>
              </a:spcAft>
              <a:buClr>
                <a:schemeClr val="dk1"/>
              </a:buClr>
              <a:buSzPts val="1800"/>
              <a:buFont typeface="Calibri"/>
              <a:buAutoNum type="romanLcPeriod"/>
            </a:pPr>
            <a:r>
              <a:rPr lang="en-US" sz="1800" b="0" i="0" u="none">
                <a:solidFill>
                  <a:schemeClr val="dk1"/>
                </a:solidFill>
                <a:latin typeface="Arial"/>
                <a:ea typeface="Arial"/>
                <a:cs typeface="Arial"/>
                <a:sym typeface="Arial"/>
              </a:rPr>
              <a:t>Every letter of the alphabet ∑ is a regular expression.</a:t>
            </a:r>
            <a:endParaRPr/>
          </a:p>
          <a:p>
            <a:pPr marL="342900" marR="0" lvl="0" indent="-342900" algn="l" rtl="0">
              <a:lnSpc>
                <a:spcPct val="100000"/>
              </a:lnSpc>
              <a:spcBef>
                <a:spcPts val="0"/>
              </a:spcBef>
              <a:spcAft>
                <a:spcPts val="0"/>
              </a:spcAft>
              <a:buClr>
                <a:schemeClr val="dk1"/>
              </a:buClr>
              <a:buSzPts val="1800"/>
              <a:buFont typeface="Calibri"/>
              <a:buAutoNum type="romanLcPeriod"/>
            </a:pPr>
            <a:r>
              <a:rPr lang="en-US" sz="1800" b="0" i="0" u="none">
                <a:solidFill>
                  <a:schemeClr val="dk1"/>
                </a:solidFill>
                <a:latin typeface="Arial"/>
                <a:ea typeface="Arial"/>
                <a:cs typeface="Arial"/>
                <a:sym typeface="Arial"/>
              </a:rPr>
              <a:t>Null string є and empty set Φ are regular expressions.</a:t>
            </a:r>
            <a:endParaRPr/>
          </a:p>
          <a:p>
            <a:pPr marL="342900" marR="0" lvl="0" indent="-342900" algn="l" rtl="0">
              <a:lnSpc>
                <a:spcPct val="100000"/>
              </a:lnSpc>
              <a:spcBef>
                <a:spcPts val="0"/>
              </a:spcBef>
              <a:spcAft>
                <a:spcPts val="0"/>
              </a:spcAft>
              <a:buClr>
                <a:schemeClr val="dk1"/>
              </a:buClr>
              <a:buSzPts val="1800"/>
              <a:buFont typeface="Calibri"/>
              <a:buAutoNum type="romanLcPeriod"/>
            </a:pPr>
            <a:r>
              <a:rPr lang="en-US" sz="1800" b="0" i="0" u="none">
                <a:solidFill>
                  <a:schemeClr val="dk1"/>
                </a:solidFill>
                <a:latin typeface="Arial"/>
                <a:ea typeface="Arial"/>
                <a:cs typeface="Arial"/>
                <a:sym typeface="Arial"/>
              </a:rPr>
              <a:t>If r1 and r2 are regular expressions, then</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a:t>
            </a:r>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Arial"/>
                <a:ea typeface="Arial"/>
                <a:cs typeface="Arial"/>
                <a:sym typeface="Arial"/>
              </a:rPr>
              <a:t>r1r2 ( </a:t>
            </a:r>
            <a:r>
              <a:rPr lang="en-US" sz="1800" b="1" i="0" u="none">
                <a:solidFill>
                  <a:schemeClr val="dk1"/>
                </a:solidFill>
                <a:latin typeface="Arial"/>
                <a:ea typeface="Arial"/>
                <a:cs typeface="Arial"/>
                <a:sym typeface="Arial"/>
              </a:rPr>
              <a:t>concatenation</a:t>
            </a:r>
            <a:r>
              <a:rPr lang="en-US" sz="1800" b="0" i="0" u="none">
                <a:solidFill>
                  <a:schemeClr val="dk1"/>
                </a:solidFill>
                <a:latin typeface="Arial"/>
                <a:ea typeface="Arial"/>
                <a:cs typeface="Arial"/>
                <a:sym typeface="Arial"/>
              </a:rPr>
              <a:t> of r1r2 )</a:t>
            </a:r>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Arial"/>
                <a:ea typeface="Arial"/>
                <a:cs typeface="Arial"/>
                <a:sym typeface="Arial"/>
              </a:rPr>
              <a:t>r1 + r2 ( </a:t>
            </a:r>
            <a:r>
              <a:rPr lang="en-US" sz="1800" b="1" i="0" u="none">
                <a:solidFill>
                  <a:schemeClr val="dk1"/>
                </a:solidFill>
                <a:latin typeface="Arial"/>
                <a:ea typeface="Arial"/>
                <a:cs typeface="Arial"/>
                <a:sym typeface="Arial"/>
              </a:rPr>
              <a:t>union </a:t>
            </a:r>
            <a:r>
              <a:rPr lang="en-US" sz="1800" b="0" i="0" u="none">
                <a:solidFill>
                  <a:schemeClr val="dk1"/>
                </a:solidFill>
                <a:latin typeface="Arial"/>
                <a:ea typeface="Arial"/>
                <a:cs typeface="Arial"/>
                <a:sym typeface="Arial"/>
              </a:rPr>
              <a:t>of r1 and r2 )</a:t>
            </a:r>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Arial"/>
                <a:ea typeface="Arial"/>
                <a:cs typeface="Arial"/>
                <a:sym typeface="Arial"/>
              </a:rPr>
              <a:t> r1*, r2* ( </a:t>
            </a:r>
            <a:r>
              <a:rPr lang="en-US" sz="1800" b="1" i="0" u="none">
                <a:solidFill>
                  <a:schemeClr val="dk1"/>
                </a:solidFill>
                <a:latin typeface="Arial"/>
                <a:ea typeface="Arial"/>
                <a:cs typeface="Arial"/>
                <a:sym typeface="Arial"/>
              </a:rPr>
              <a:t>kleen closure </a:t>
            </a:r>
            <a:r>
              <a:rPr lang="en-US" sz="1800" b="0" i="0" u="none">
                <a:solidFill>
                  <a:schemeClr val="dk1"/>
                </a:solidFill>
                <a:latin typeface="Arial"/>
                <a:ea typeface="Arial"/>
                <a:cs typeface="Arial"/>
                <a:sym typeface="Arial"/>
              </a:rPr>
              <a:t>of r1 and r2 ) are also regular expressions</a:t>
            </a:r>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Arial"/>
                <a:ea typeface="Arial"/>
                <a:cs typeface="Arial"/>
                <a:sym typeface="Arial"/>
              </a:rPr>
              <a:t>If a string can be derived from the rules 1, 2 and 3 then it is also a regular expression.</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animEffect transition="in" filter="fade">
                                      <p:cBhvr>
                                        <p:cTn id="7" dur="5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6"/>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19</a:t>
            </a:fld>
            <a:endParaRPr/>
          </a:p>
        </p:txBody>
      </p:sp>
      <p:sp>
        <p:nvSpPr>
          <p:cNvPr id="415" name="Google Shape;415;p46"/>
          <p:cNvSpPr txBox="1"/>
          <p:nvPr/>
        </p:nvSpPr>
        <p:spPr>
          <a:xfrm>
            <a:off x="228600" y="1295400"/>
            <a:ext cx="8305800" cy="31702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For two regular expressions r1 and r2</a:t>
            </a:r>
            <a:endParaRPr/>
          </a:p>
          <a:p>
            <a:pPr marL="0" marR="0" lvl="0" indent="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a) r1 + r2 is a regular expression denoting union of L(r1) and L(r2). </a:t>
            </a:r>
            <a:br>
              <a:rPr lang="en-US" sz="2000" b="0" i="0" u="none">
                <a:solidFill>
                  <a:schemeClr val="dk1"/>
                </a:solidFill>
                <a:latin typeface="Arial"/>
                <a:ea typeface="Arial"/>
                <a:cs typeface="Arial"/>
                <a:sym typeface="Arial"/>
              </a:rPr>
            </a:br>
            <a:endParaRPr/>
          </a:p>
          <a:p>
            <a:pPr marL="0" marR="0" lvl="0" indent="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L(r1 + r2) = L(r1) U L(r2)</a:t>
            </a:r>
            <a:endParaRPr sz="2000" b="0" i="0" u="none">
              <a:solidFill>
                <a:schemeClr val="dk1"/>
              </a:solidFill>
              <a:latin typeface="Arial"/>
              <a:ea typeface="Arial"/>
              <a:cs typeface="Arial"/>
              <a:sym typeface="Arial"/>
            </a:endParaRPr>
          </a:p>
          <a:p>
            <a:pPr marL="0" marR="0" lvl="0" indent="-127000" algn="l" rtl="0">
              <a:lnSpc>
                <a:spcPct val="100000"/>
              </a:lnSpc>
              <a:spcBef>
                <a:spcPts val="0"/>
              </a:spcBef>
              <a:spcAft>
                <a:spcPts val="0"/>
              </a:spcAft>
              <a:buClr>
                <a:schemeClr val="dk1"/>
              </a:buClr>
              <a:buSzPts val="2000"/>
              <a:buFont typeface="Arial"/>
              <a:buAutoNum type="alphaLcParenR" startAt="2"/>
            </a:pPr>
            <a:r>
              <a:rPr lang="en-US" sz="2000" b="0" i="0" u="none">
                <a:solidFill>
                  <a:schemeClr val="dk1"/>
                </a:solidFill>
                <a:latin typeface="Arial"/>
                <a:ea typeface="Arial"/>
                <a:cs typeface="Arial"/>
                <a:sym typeface="Arial"/>
              </a:rPr>
              <a:t>r1r2 is a regular expression denoting the concatenation of L(r1) and L(r2). </a:t>
            </a:r>
            <a:br>
              <a:rPr lang="en-US" sz="2000" b="0" i="0" u="none">
                <a:solidFill>
                  <a:schemeClr val="dk1"/>
                </a:solidFill>
                <a:latin typeface="Arial"/>
                <a:ea typeface="Arial"/>
                <a:cs typeface="Arial"/>
                <a:sym typeface="Arial"/>
              </a:rPr>
            </a:br>
            <a:r>
              <a:rPr lang="en-US" sz="2000" b="0" i="0" u="none">
                <a:solidFill>
                  <a:schemeClr val="dk1"/>
                </a:solidFill>
                <a:latin typeface="Arial"/>
                <a:ea typeface="Arial"/>
                <a:cs typeface="Arial"/>
                <a:sym typeface="Arial"/>
              </a:rPr>
              <a:t>                           L(r1r2) = L(r1) . L(r2)</a:t>
            </a:r>
            <a:endParaRPr/>
          </a:p>
          <a:p>
            <a:pPr marL="0" marR="0" lvl="0" indent="0" algn="l" rtl="0">
              <a:lnSpc>
                <a:spcPct val="100000"/>
              </a:lnSpc>
              <a:spcBef>
                <a:spcPts val="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c)   r* is a regular expression denoting the closure of L(r). That is</a:t>
            </a:r>
            <a:br>
              <a:rPr lang="en-US" sz="2000" b="0" i="0" u="none">
                <a:solidFill>
                  <a:schemeClr val="dk1"/>
                </a:solidFill>
                <a:latin typeface="Arial"/>
                <a:ea typeface="Arial"/>
                <a:cs typeface="Arial"/>
                <a:sym typeface="Arial"/>
              </a:rPr>
            </a:br>
            <a:r>
              <a:rPr lang="en-US" sz="2000" b="0" i="0" u="none">
                <a:solidFill>
                  <a:schemeClr val="dk1"/>
                </a:solidFill>
                <a:latin typeface="Arial"/>
                <a:ea typeface="Arial"/>
                <a:cs typeface="Arial"/>
                <a:sym typeface="Arial"/>
              </a:rPr>
              <a:t>L(r*) = L(r)*</a:t>
            </a:r>
            <a:endParaRPr/>
          </a:p>
        </p:txBody>
      </p:sp>
      <p:sp>
        <p:nvSpPr>
          <p:cNvPr id="416" name="Google Shape;416;p46"/>
          <p:cNvSpPr txBox="1"/>
          <p:nvPr/>
        </p:nvSpPr>
        <p:spPr>
          <a:xfrm>
            <a:off x="685800" y="304800"/>
            <a:ext cx="70866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OPERATIONS ON REGULAR EXPRESSIONS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a:t>
            </a:fld>
            <a:endParaRPr/>
          </a:p>
        </p:txBody>
      </p:sp>
      <p:sp>
        <p:nvSpPr>
          <p:cNvPr id="198" name="Google Shape;198;p29"/>
          <p:cNvSpPr txBox="1"/>
          <p:nvPr/>
        </p:nvSpPr>
        <p:spPr>
          <a:xfrm>
            <a:off x="0" y="990600"/>
            <a:ext cx="8763000" cy="24003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A formal language is a set of strings of symbols drawn from a finite alphabet.</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It is  specified by:</a:t>
            </a:r>
            <a:endParaRPr/>
          </a:p>
          <a:p>
            <a:pPr marL="342900" marR="0" lvl="0" indent="-342900" algn="l" rtl="0">
              <a:lnSpc>
                <a:spcPct val="150000"/>
              </a:lnSpc>
              <a:spcBef>
                <a:spcPts val="0"/>
              </a:spcBef>
              <a:spcAft>
                <a:spcPts val="0"/>
              </a:spcAft>
              <a:buClr>
                <a:schemeClr val="dk1"/>
              </a:buClr>
              <a:buSzPts val="2000"/>
              <a:buFont typeface="Noto Sans Symbols"/>
              <a:buChar char="✔"/>
            </a:pPr>
            <a:r>
              <a:rPr lang="en-US" sz="2000" b="0" i="0" u="none">
                <a:solidFill>
                  <a:schemeClr val="dk1"/>
                </a:solidFill>
                <a:latin typeface="Arial"/>
                <a:ea typeface="Arial"/>
                <a:cs typeface="Arial"/>
                <a:sym typeface="Arial"/>
              </a:rPr>
              <a:t>     a set of rules</a:t>
            </a:r>
            <a:endParaRPr/>
          </a:p>
          <a:p>
            <a:pPr marL="342900" marR="0" lvl="0" indent="-342900" algn="l" rtl="0">
              <a:lnSpc>
                <a:spcPct val="150000"/>
              </a:lnSpc>
              <a:spcBef>
                <a:spcPts val="0"/>
              </a:spcBef>
              <a:spcAft>
                <a:spcPts val="0"/>
              </a:spcAft>
              <a:buClr>
                <a:schemeClr val="dk1"/>
              </a:buClr>
              <a:buSzPts val="2000"/>
              <a:buFont typeface="Noto Sans Symbols"/>
              <a:buChar char="✔"/>
            </a:pPr>
            <a:r>
              <a:rPr lang="en-US" sz="2000" b="0" i="0" u="none">
                <a:solidFill>
                  <a:schemeClr val="dk1"/>
                </a:solidFill>
                <a:latin typeface="Arial"/>
                <a:ea typeface="Arial"/>
                <a:cs typeface="Arial"/>
                <a:sym typeface="Arial"/>
              </a:rPr>
              <a:t>     by formal  machine that accepts (recognize) the language.	</a:t>
            </a:r>
            <a:endParaRPr/>
          </a:p>
        </p:txBody>
      </p:sp>
      <p:sp>
        <p:nvSpPr>
          <p:cNvPr id="199" name="Google Shape;199;p29"/>
          <p:cNvSpPr txBox="1"/>
          <p:nvPr/>
        </p:nvSpPr>
        <p:spPr>
          <a:xfrm>
            <a:off x="304800" y="304800"/>
            <a:ext cx="85344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FORMAL LANGUAGES</a:t>
            </a:r>
            <a:endParaRPr/>
          </a:p>
        </p:txBody>
      </p:sp>
      <p:pic>
        <p:nvPicPr>
          <p:cNvPr id="200" name="Google Shape;200;p29"/>
          <p:cNvPicPr preferRelativeResize="0"/>
          <p:nvPr/>
        </p:nvPicPr>
        <p:blipFill rotWithShape="1">
          <a:blip r:embed="rId3">
            <a:alphaModFix/>
          </a:blip>
          <a:srcRect/>
          <a:stretch/>
        </p:blipFill>
        <p:spPr>
          <a:xfrm>
            <a:off x="609600" y="3429000"/>
            <a:ext cx="7572375" cy="243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20</a:t>
            </a:fld>
            <a:endParaRPr/>
          </a:p>
        </p:txBody>
      </p:sp>
      <p:sp>
        <p:nvSpPr>
          <p:cNvPr id="422" name="Google Shape;422;p47"/>
          <p:cNvSpPr txBox="1"/>
          <p:nvPr/>
        </p:nvSpPr>
        <p:spPr>
          <a:xfrm>
            <a:off x="0" y="381000"/>
            <a:ext cx="9144000" cy="56324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Example: Consider r1={a,b}  r2={0,1}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AutoNum type="arabicPeriod"/>
            </a:pPr>
            <a:r>
              <a:rPr lang="en-US" sz="1800" b="1" i="0" u="none">
                <a:solidFill>
                  <a:schemeClr val="dk1"/>
                </a:solidFill>
                <a:latin typeface="Arial"/>
                <a:ea typeface="Arial"/>
                <a:cs typeface="Arial"/>
                <a:sym typeface="Arial"/>
              </a:rPr>
              <a:t>Union: </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r1+r2={a,b,0,1}    // set of alphabets or digits</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AutoNum type="arabicPeriod" startAt="2"/>
            </a:pPr>
            <a:r>
              <a:rPr lang="en-US" sz="1800" b="1" i="0" u="none">
                <a:solidFill>
                  <a:schemeClr val="dk1"/>
                </a:solidFill>
                <a:latin typeface="Arial"/>
                <a:ea typeface="Arial"/>
                <a:cs typeface="Arial"/>
                <a:sym typeface="Arial"/>
              </a:rPr>
              <a:t>Concatenation:</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r1.r2=r1r2={a0,a1,b0,b1}    //set of alphabets and digits</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3</a:t>
            </a:r>
            <a:r>
              <a:rPr lang="en-US" sz="1800" b="1" i="0" u="none">
                <a:solidFill>
                  <a:schemeClr val="dk1"/>
                </a:solidFill>
                <a:latin typeface="Arial"/>
                <a:ea typeface="Arial"/>
                <a:cs typeface="Arial"/>
                <a:sym typeface="Arial"/>
              </a:rPr>
              <a:t>. Kleen’s Closure</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r1*  ={Є, a, aa, aaa, aaaa, …, b, bb, bbb, …} //0 or any number of times repeating the symbols</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4. </a:t>
            </a:r>
            <a:r>
              <a:rPr lang="en-US" sz="1800" b="1" i="0" u="none">
                <a:solidFill>
                  <a:schemeClr val="dk1"/>
                </a:solidFill>
                <a:latin typeface="Arial"/>
                <a:ea typeface="Arial"/>
                <a:cs typeface="Arial"/>
                <a:sym typeface="Arial"/>
              </a:rPr>
              <a:t>Positive Closure</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r1+={a, aa, aaa, …, b, bb, bbb, …} //1 or any number of times repeating the symbols</a:t>
            </a:r>
            <a:endParaRPr/>
          </a:p>
          <a:p>
            <a:pPr marL="0" marR="0" lvl="0" indent="0" algn="l" rtl="0">
              <a:lnSpc>
                <a:spcPct val="100000"/>
              </a:lnSpc>
              <a:spcBef>
                <a:spcPts val="0"/>
              </a:spcBef>
              <a:spcAft>
                <a:spcPts val="0"/>
              </a:spcAft>
              <a:buClr>
                <a:schemeClr val="dk1"/>
              </a:buClr>
              <a:buSzPts val="1800"/>
              <a:buFont typeface="Arial"/>
              <a:buNone/>
            </a:pPr>
            <a:endParaRPr sz="18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26"/>
        <p:cNvGrpSpPr/>
        <p:nvPr/>
      </p:nvGrpSpPr>
      <p:grpSpPr>
        <a:xfrm>
          <a:off x="0" y="0"/>
          <a:ext cx="0" cy="0"/>
          <a:chOff x="0" y="0"/>
          <a:chExt cx="0" cy="0"/>
        </a:xfrm>
      </p:grpSpPr>
      <p:sp>
        <p:nvSpPr>
          <p:cNvPr id="427" name="Google Shape;427;p4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21</a:t>
            </a:fld>
            <a:endParaRPr/>
          </a:p>
        </p:txBody>
      </p:sp>
      <p:sp>
        <p:nvSpPr>
          <p:cNvPr id="428" name="Google Shape;428;p48"/>
          <p:cNvSpPr txBox="1"/>
          <p:nvPr/>
        </p:nvSpPr>
        <p:spPr>
          <a:xfrm>
            <a:off x="114300" y="1485900"/>
            <a:ext cx="6629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29" name="Google Shape;429;p48"/>
          <p:cNvPicPr preferRelativeResize="0"/>
          <p:nvPr/>
        </p:nvPicPr>
        <p:blipFill rotWithShape="1">
          <a:blip r:embed="rId3">
            <a:alphaModFix/>
          </a:blip>
          <a:srcRect/>
          <a:stretch/>
        </p:blipFill>
        <p:spPr>
          <a:xfrm>
            <a:off x="914400" y="1371600"/>
            <a:ext cx="2076450" cy="419100"/>
          </a:xfrm>
          <a:prstGeom prst="rect">
            <a:avLst/>
          </a:prstGeom>
          <a:noFill/>
          <a:ln>
            <a:noFill/>
          </a:ln>
        </p:spPr>
      </p:pic>
      <p:pic>
        <p:nvPicPr>
          <p:cNvPr id="430" name="Google Shape;430;p48"/>
          <p:cNvPicPr preferRelativeResize="0"/>
          <p:nvPr/>
        </p:nvPicPr>
        <p:blipFill rotWithShape="1">
          <a:blip r:embed="rId4">
            <a:alphaModFix/>
          </a:blip>
          <a:srcRect/>
          <a:stretch/>
        </p:blipFill>
        <p:spPr>
          <a:xfrm>
            <a:off x="3429000" y="1447800"/>
            <a:ext cx="2733675" cy="428625"/>
          </a:xfrm>
          <a:prstGeom prst="rect">
            <a:avLst/>
          </a:prstGeom>
          <a:noFill/>
          <a:ln>
            <a:noFill/>
          </a:ln>
        </p:spPr>
      </p:pic>
      <p:pic>
        <p:nvPicPr>
          <p:cNvPr id="431" name="Google Shape;431;p48"/>
          <p:cNvPicPr preferRelativeResize="0"/>
          <p:nvPr/>
        </p:nvPicPr>
        <p:blipFill rotWithShape="1">
          <a:blip r:embed="rId5">
            <a:alphaModFix/>
          </a:blip>
          <a:srcRect/>
          <a:stretch/>
        </p:blipFill>
        <p:spPr>
          <a:xfrm>
            <a:off x="3505200" y="2133600"/>
            <a:ext cx="2495550" cy="428625"/>
          </a:xfrm>
          <a:prstGeom prst="rect">
            <a:avLst/>
          </a:prstGeom>
          <a:noFill/>
          <a:ln>
            <a:noFill/>
          </a:ln>
        </p:spPr>
      </p:pic>
      <p:pic>
        <p:nvPicPr>
          <p:cNvPr id="432" name="Google Shape;432;p48"/>
          <p:cNvPicPr preferRelativeResize="0"/>
          <p:nvPr/>
        </p:nvPicPr>
        <p:blipFill rotWithShape="1">
          <a:blip r:embed="rId6">
            <a:alphaModFix/>
          </a:blip>
          <a:srcRect/>
          <a:stretch/>
        </p:blipFill>
        <p:spPr>
          <a:xfrm>
            <a:off x="3505200" y="2667000"/>
            <a:ext cx="3524250" cy="428625"/>
          </a:xfrm>
          <a:prstGeom prst="rect">
            <a:avLst/>
          </a:prstGeom>
          <a:noFill/>
          <a:ln>
            <a:noFill/>
          </a:ln>
        </p:spPr>
      </p:pic>
      <p:pic>
        <p:nvPicPr>
          <p:cNvPr id="433" name="Google Shape;433;p48"/>
          <p:cNvPicPr preferRelativeResize="0"/>
          <p:nvPr/>
        </p:nvPicPr>
        <p:blipFill rotWithShape="1">
          <a:blip r:embed="rId7">
            <a:alphaModFix/>
          </a:blip>
          <a:srcRect/>
          <a:stretch/>
        </p:blipFill>
        <p:spPr>
          <a:xfrm>
            <a:off x="3505200" y="3276600"/>
            <a:ext cx="2838450" cy="428625"/>
          </a:xfrm>
          <a:prstGeom prst="rect">
            <a:avLst/>
          </a:prstGeom>
          <a:noFill/>
          <a:ln>
            <a:noFill/>
          </a:ln>
        </p:spPr>
      </p:pic>
      <p:pic>
        <p:nvPicPr>
          <p:cNvPr id="434" name="Google Shape;434;p48"/>
          <p:cNvPicPr preferRelativeResize="0"/>
          <p:nvPr/>
        </p:nvPicPr>
        <p:blipFill rotWithShape="1">
          <a:blip r:embed="rId8">
            <a:alphaModFix/>
          </a:blip>
          <a:srcRect/>
          <a:stretch/>
        </p:blipFill>
        <p:spPr>
          <a:xfrm>
            <a:off x="3505200" y="3810000"/>
            <a:ext cx="3400425" cy="563562"/>
          </a:xfrm>
          <a:prstGeom prst="rect">
            <a:avLst/>
          </a:prstGeom>
          <a:noFill/>
          <a:ln>
            <a:noFill/>
          </a:ln>
        </p:spPr>
      </p:pic>
      <p:pic>
        <p:nvPicPr>
          <p:cNvPr id="435" name="Google Shape;435;p48"/>
          <p:cNvPicPr preferRelativeResize="0"/>
          <p:nvPr/>
        </p:nvPicPr>
        <p:blipFill rotWithShape="1">
          <a:blip r:embed="rId9">
            <a:alphaModFix/>
          </a:blip>
          <a:srcRect/>
          <a:stretch/>
        </p:blipFill>
        <p:spPr>
          <a:xfrm>
            <a:off x="3505200" y="4572000"/>
            <a:ext cx="4248150" cy="419100"/>
          </a:xfrm>
          <a:prstGeom prst="rect">
            <a:avLst/>
          </a:prstGeom>
          <a:noFill/>
          <a:ln>
            <a:noFill/>
          </a:ln>
        </p:spPr>
      </p:pic>
      <p:sp>
        <p:nvSpPr>
          <p:cNvPr id="436" name="Google Shape;436;p48"/>
          <p:cNvSpPr txBox="1"/>
          <p:nvPr/>
        </p:nvSpPr>
        <p:spPr>
          <a:xfrm>
            <a:off x="457200" y="460375"/>
            <a:ext cx="8305800" cy="415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10103"/>
              </a:buClr>
              <a:buSzPts val="2100"/>
              <a:buFont typeface="Arial"/>
              <a:buNone/>
            </a:pPr>
            <a:r>
              <a:rPr lang="en-US" sz="2100" b="1" i="0" u="none">
                <a:solidFill>
                  <a:srgbClr val="010103"/>
                </a:solidFill>
                <a:latin typeface="Arial"/>
                <a:ea typeface="Arial"/>
                <a:cs typeface="Arial"/>
                <a:sym typeface="Arial"/>
              </a:rPr>
              <a:t>Generate the strings from the regular expression R1=(a+b).a*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40"/>
        <p:cNvGrpSpPr/>
        <p:nvPr/>
      </p:nvGrpSpPr>
      <p:grpSpPr>
        <a:xfrm>
          <a:off x="0" y="0"/>
          <a:ext cx="0" cy="0"/>
          <a:chOff x="0" y="0"/>
          <a:chExt cx="0" cy="0"/>
        </a:xfrm>
      </p:grpSpPr>
      <p:sp>
        <p:nvSpPr>
          <p:cNvPr id="441" name="Google Shape;441;p4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22</a:t>
            </a:fld>
            <a:endParaRPr/>
          </a:p>
        </p:txBody>
      </p:sp>
      <p:sp>
        <p:nvSpPr>
          <p:cNvPr id="442" name="Google Shape;442;p49"/>
          <p:cNvSpPr txBox="1"/>
          <p:nvPr/>
        </p:nvSpPr>
        <p:spPr>
          <a:xfrm>
            <a:off x="85725" y="2728912"/>
            <a:ext cx="6629400" cy="4114800"/>
          </a:xfrm>
          <a:prstGeom prst="rect">
            <a:avLst/>
          </a:prstGeom>
          <a:noFill/>
          <a:ln>
            <a:noFill/>
          </a:ln>
        </p:spPr>
        <p:txBody>
          <a:bodyPr spcFirstLastPara="1" wrap="square" lIns="91425" tIns="45700" rIns="91425" bIns="45700" anchor="t" anchorCtr="0">
            <a:noAutofit/>
          </a:bodyPr>
          <a:lstStyle/>
          <a:p>
            <a:pPr marL="228600" marR="0" lvl="0" indent="-95250" algn="l" rtl="0">
              <a:lnSpc>
                <a:spcPct val="90000"/>
              </a:lnSpc>
              <a:spcBef>
                <a:spcPts val="0"/>
              </a:spcBef>
              <a:spcAft>
                <a:spcPts val="0"/>
              </a:spcAft>
              <a:buClr>
                <a:schemeClr val="dk1"/>
              </a:buClr>
              <a:buSzPts val="2100"/>
              <a:buFont typeface="Arial"/>
              <a:buNone/>
            </a:pPr>
            <a:endParaRPr sz="2100" b="0" i="0" u="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Regular expression </a:t>
            </a:r>
            <a:endParaRPr/>
          </a:p>
          <a:p>
            <a:pPr marL="0" marR="0" lvl="0" indent="0" algn="l" rtl="0">
              <a:lnSpc>
                <a:spcPct val="100000"/>
              </a:lnSpc>
              <a:spcBef>
                <a:spcPts val="0"/>
              </a:spcBef>
              <a:spcAft>
                <a:spcPts val="0"/>
              </a:spcAft>
              <a:buNone/>
            </a:pPr>
            <a:endParaRPr sz="2100" b="0" i="0" u="none">
              <a:solidFill>
                <a:schemeClr val="dk1"/>
              </a:solidFill>
              <a:latin typeface="Calibri"/>
              <a:ea typeface="Calibri"/>
              <a:cs typeface="Calibri"/>
              <a:sym typeface="Calibri"/>
            </a:endParaRPr>
          </a:p>
        </p:txBody>
      </p:sp>
      <p:pic>
        <p:nvPicPr>
          <p:cNvPr id="443" name="Google Shape;443;p49"/>
          <p:cNvPicPr preferRelativeResize="0"/>
          <p:nvPr/>
        </p:nvPicPr>
        <p:blipFill rotWithShape="1">
          <a:blip r:embed="rId3">
            <a:alphaModFix/>
          </a:blip>
          <a:srcRect/>
          <a:stretch/>
        </p:blipFill>
        <p:spPr>
          <a:xfrm>
            <a:off x="2698750" y="1828800"/>
            <a:ext cx="2971800" cy="419100"/>
          </a:xfrm>
          <a:prstGeom prst="rect">
            <a:avLst/>
          </a:prstGeom>
          <a:noFill/>
          <a:ln>
            <a:noFill/>
          </a:ln>
        </p:spPr>
      </p:pic>
      <p:pic>
        <p:nvPicPr>
          <p:cNvPr id="444" name="Google Shape;444;p49"/>
          <p:cNvPicPr preferRelativeResize="0"/>
          <p:nvPr/>
        </p:nvPicPr>
        <p:blipFill rotWithShape="1">
          <a:blip r:embed="rId4">
            <a:alphaModFix/>
          </a:blip>
          <a:srcRect/>
          <a:stretch/>
        </p:blipFill>
        <p:spPr>
          <a:xfrm>
            <a:off x="2641600" y="2422525"/>
            <a:ext cx="4783137" cy="419100"/>
          </a:xfrm>
          <a:prstGeom prst="rect">
            <a:avLst/>
          </a:prstGeom>
          <a:noFill/>
          <a:ln>
            <a:noFill/>
          </a:ln>
        </p:spPr>
      </p:pic>
      <p:sp>
        <p:nvSpPr>
          <p:cNvPr id="445" name="Google Shape;445;p49"/>
          <p:cNvSpPr txBox="1"/>
          <p:nvPr/>
        </p:nvSpPr>
        <p:spPr>
          <a:xfrm>
            <a:off x="114300" y="1485900"/>
            <a:ext cx="6629400" cy="4114800"/>
          </a:xfrm>
          <a:prstGeom prst="rect">
            <a:avLst/>
          </a:prstGeom>
          <a:noFill/>
          <a:ln>
            <a:noFill/>
          </a:ln>
        </p:spPr>
        <p:txBody>
          <a:bodyPr spcFirstLastPara="1" wrap="square" lIns="91425" tIns="45700" rIns="91425" bIns="45700" anchor="t" anchorCtr="0">
            <a:noAutofit/>
          </a:bodyPr>
          <a:lstStyle/>
          <a:p>
            <a:pPr marL="228600" marR="0" lvl="0" indent="-95250" algn="l" rtl="0">
              <a:lnSpc>
                <a:spcPct val="90000"/>
              </a:lnSpc>
              <a:spcBef>
                <a:spcPts val="0"/>
              </a:spcBef>
              <a:spcAft>
                <a:spcPts val="0"/>
              </a:spcAft>
              <a:buClr>
                <a:schemeClr val="dk1"/>
              </a:buClr>
              <a:buSzPts val="2100"/>
              <a:buFont typeface="Arial"/>
              <a:buNone/>
            </a:pPr>
            <a:endParaRPr sz="2100" b="0" i="0" u="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100"/>
              <a:buFont typeface="Arial"/>
              <a:buChar char="•"/>
            </a:pPr>
            <a:r>
              <a:rPr lang="en-US" sz="2100" b="0" i="0" u="none">
                <a:solidFill>
                  <a:schemeClr val="dk1"/>
                </a:solidFill>
                <a:latin typeface="Calibri"/>
                <a:ea typeface="Calibri"/>
                <a:cs typeface="Calibri"/>
                <a:sym typeface="Calibri"/>
              </a:rPr>
              <a:t>Regular expression</a:t>
            </a:r>
            <a:endParaRPr/>
          </a:p>
        </p:txBody>
      </p:sp>
      <p:pic>
        <p:nvPicPr>
          <p:cNvPr id="446" name="Google Shape;446;p49"/>
          <p:cNvPicPr preferRelativeResize="0"/>
          <p:nvPr/>
        </p:nvPicPr>
        <p:blipFill rotWithShape="1">
          <a:blip r:embed="rId5">
            <a:alphaModFix/>
          </a:blip>
          <a:srcRect/>
          <a:stretch/>
        </p:blipFill>
        <p:spPr>
          <a:xfrm>
            <a:off x="2522537" y="3113087"/>
            <a:ext cx="3324225" cy="407987"/>
          </a:xfrm>
          <a:prstGeom prst="rect">
            <a:avLst/>
          </a:prstGeom>
          <a:noFill/>
          <a:ln>
            <a:noFill/>
          </a:ln>
        </p:spPr>
      </p:pic>
      <p:grpSp>
        <p:nvGrpSpPr>
          <p:cNvPr id="447" name="Google Shape;447;p49"/>
          <p:cNvGrpSpPr/>
          <p:nvPr/>
        </p:nvGrpSpPr>
        <p:grpSpPr>
          <a:xfrm>
            <a:off x="923925" y="4037012"/>
            <a:ext cx="6978650" cy="508000"/>
            <a:chOff x="836" y="2128"/>
            <a:chExt cx="5862" cy="427"/>
          </a:xfrm>
        </p:grpSpPr>
        <p:pic>
          <p:nvPicPr>
            <p:cNvPr id="448" name="Google Shape;448;p49"/>
            <p:cNvPicPr preferRelativeResize="0"/>
            <p:nvPr/>
          </p:nvPicPr>
          <p:blipFill rotWithShape="1">
            <a:blip r:embed="rId6">
              <a:alphaModFix/>
            </a:blip>
            <a:srcRect/>
            <a:stretch/>
          </p:blipFill>
          <p:spPr>
            <a:xfrm>
              <a:off x="836" y="2144"/>
              <a:ext cx="584" cy="335"/>
            </a:xfrm>
            <a:prstGeom prst="rect">
              <a:avLst/>
            </a:prstGeom>
            <a:noFill/>
            <a:ln>
              <a:noFill/>
            </a:ln>
          </p:spPr>
        </p:pic>
        <p:sp>
          <p:nvSpPr>
            <p:cNvPr id="449" name="Google Shape;449;p49"/>
            <p:cNvSpPr txBox="1"/>
            <p:nvPr/>
          </p:nvSpPr>
          <p:spPr>
            <a:xfrm>
              <a:off x="1478" y="2128"/>
              <a:ext cx="5220" cy="4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700"/>
                <a:buFont typeface="Arial"/>
                <a:buNone/>
              </a:pPr>
              <a:r>
                <a:rPr lang="en-US" sz="2700" b="0" i="0" u="none">
                  <a:solidFill>
                    <a:schemeClr val="dk1"/>
                  </a:solidFill>
                  <a:latin typeface="Arial"/>
                  <a:ea typeface="Arial"/>
                  <a:cs typeface="Arial"/>
                  <a:sym typeface="Arial"/>
                </a:rPr>
                <a:t>= { all strings  containing substring 00 } </a:t>
              </a:r>
              <a:endParaRPr/>
            </a:p>
          </p:txBody>
        </p:sp>
      </p:grpSp>
      <p:sp>
        <p:nvSpPr>
          <p:cNvPr id="450" name="Google Shape;450;p49"/>
          <p:cNvSpPr txBox="1"/>
          <p:nvPr/>
        </p:nvSpPr>
        <p:spPr>
          <a:xfrm>
            <a:off x="2781300" y="460375"/>
            <a:ext cx="4514850" cy="415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10103"/>
              </a:buClr>
              <a:buSzPts val="2100"/>
              <a:buFont typeface="Arial"/>
              <a:buNone/>
            </a:pPr>
            <a:r>
              <a:rPr lang="en-US" sz="2100" b="1" i="0" u="none">
                <a:solidFill>
                  <a:srgbClr val="010103"/>
                </a:solidFill>
                <a:latin typeface="Arial"/>
                <a:ea typeface="Arial"/>
                <a:cs typeface="Arial"/>
                <a:sym typeface="Arial"/>
              </a:rPr>
              <a:t>Regular Expressions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54"/>
        <p:cNvGrpSpPr/>
        <p:nvPr/>
      </p:nvGrpSpPr>
      <p:grpSpPr>
        <a:xfrm>
          <a:off x="0" y="0"/>
          <a:ext cx="0" cy="0"/>
          <a:chOff x="0" y="0"/>
          <a:chExt cx="0" cy="0"/>
        </a:xfrm>
      </p:grpSpPr>
      <p:sp>
        <p:nvSpPr>
          <p:cNvPr id="455" name="Google Shape;455;p5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23</a:t>
            </a:fld>
            <a:endParaRPr/>
          </a:p>
        </p:txBody>
      </p:sp>
      <p:pic>
        <p:nvPicPr>
          <p:cNvPr id="456" name="Google Shape;456;p50"/>
          <p:cNvPicPr preferRelativeResize="0"/>
          <p:nvPr/>
        </p:nvPicPr>
        <p:blipFill rotWithShape="1">
          <a:blip r:embed="rId3">
            <a:alphaModFix/>
          </a:blip>
          <a:srcRect/>
          <a:stretch/>
        </p:blipFill>
        <p:spPr>
          <a:xfrm>
            <a:off x="1287462" y="1295400"/>
            <a:ext cx="6629400" cy="251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60"/>
        <p:cNvGrpSpPr/>
        <p:nvPr/>
      </p:nvGrpSpPr>
      <p:grpSpPr>
        <a:xfrm>
          <a:off x="0" y="0"/>
          <a:ext cx="0" cy="0"/>
          <a:chOff x="0" y="0"/>
          <a:chExt cx="0" cy="0"/>
        </a:xfrm>
      </p:grpSpPr>
      <p:sp>
        <p:nvSpPr>
          <p:cNvPr id="461" name="Google Shape;461;p5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24</a:t>
            </a:fld>
            <a:endParaRPr/>
          </a:p>
        </p:txBody>
      </p:sp>
      <p:pic>
        <p:nvPicPr>
          <p:cNvPr id="462" name="Google Shape;462;p51"/>
          <p:cNvPicPr preferRelativeResize="0"/>
          <p:nvPr/>
        </p:nvPicPr>
        <p:blipFill rotWithShape="1">
          <a:blip r:embed="rId3">
            <a:alphaModFix/>
          </a:blip>
          <a:srcRect/>
          <a:stretch/>
        </p:blipFill>
        <p:spPr>
          <a:xfrm>
            <a:off x="0" y="762000"/>
            <a:ext cx="7696200" cy="4648200"/>
          </a:xfrm>
          <a:prstGeom prst="rect">
            <a:avLst/>
          </a:prstGeom>
          <a:noFill/>
          <a:ln>
            <a:noFill/>
          </a:ln>
        </p:spPr>
      </p:pic>
      <p:sp>
        <p:nvSpPr>
          <p:cNvPr id="463" name="Google Shape;463;p51"/>
          <p:cNvSpPr txBox="1"/>
          <p:nvPr/>
        </p:nvSpPr>
        <p:spPr>
          <a:xfrm>
            <a:off x="381000" y="228600"/>
            <a:ext cx="7924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IDENTITY RULES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67"/>
        <p:cNvGrpSpPr/>
        <p:nvPr/>
      </p:nvGrpSpPr>
      <p:grpSpPr>
        <a:xfrm>
          <a:off x="0" y="0"/>
          <a:ext cx="0" cy="0"/>
          <a:chOff x="0" y="0"/>
          <a:chExt cx="0" cy="0"/>
        </a:xfrm>
      </p:grpSpPr>
      <p:sp>
        <p:nvSpPr>
          <p:cNvPr id="468" name="Google Shape;468;p5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25</a:t>
            </a:fld>
            <a:endParaRPr/>
          </a:p>
        </p:txBody>
      </p:sp>
      <p:sp>
        <p:nvSpPr>
          <p:cNvPr id="469" name="Google Shape;469;p52"/>
          <p:cNvSpPr txBox="1"/>
          <p:nvPr/>
        </p:nvSpPr>
        <p:spPr>
          <a:xfrm>
            <a:off x="1524000" y="457200"/>
            <a:ext cx="5900737" cy="415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10103"/>
              </a:buClr>
              <a:buSzPts val="2100"/>
              <a:buFont typeface="Arial"/>
              <a:buNone/>
            </a:pPr>
            <a:r>
              <a:rPr lang="en-US" sz="2100" b="1" i="0" u="none">
                <a:solidFill>
                  <a:srgbClr val="010103"/>
                </a:solidFill>
                <a:latin typeface="Arial"/>
                <a:ea typeface="Arial"/>
                <a:cs typeface="Arial"/>
                <a:sym typeface="Arial"/>
              </a:rPr>
              <a:t>Solve Problems in Regular Expressions</a:t>
            </a:r>
            <a:endParaRPr/>
          </a:p>
        </p:txBody>
      </p:sp>
      <p:sp>
        <p:nvSpPr>
          <p:cNvPr id="470" name="Google Shape;470;p52"/>
          <p:cNvSpPr txBox="1"/>
          <p:nvPr/>
        </p:nvSpPr>
        <p:spPr>
          <a:xfrm>
            <a:off x="381000" y="1447800"/>
            <a:ext cx="8077200" cy="61864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a:buNone/>
            </a:pPr>
            <a:r>
              <a:rPr lang="en-US" sz="1800" b="1" i="0" u="none" dirty="0">
                <a:solidFill>
                  <a:schemeClr val="dk1"/>
                </a:solidFill>
                <a:latin typeface="Arial"/>
                <a:ea typeface="Arial"/>
                <a:cs typeface="Arial"/>
                <a:sym typeface="Arial"/>
              </a:rPr>
              <a:t>Construct RE for the following:</a:t>
            </a:r>
            <a:endParaRPr dirty="0"/>
          </a:p>
          <a:p>
            <a:pPr marL="342900" marR="0" lvl="0" indent="-34290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1. Strings of 0’s and 1’s.</a:t>
            </a:r>
            <a:endParaRPr dirty="0"/>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2. Set of all strings of  a’s and b’s ending with bb over Σ={a, b}</a:t>
            </a:r>
            <a:endParaRPr dirty="0"/>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3. Set of strings that begin with 0 and end with 1 over  Σ={0, 1}</a:t>
            </a:r>
            <a:endParaRPr dirty="0"/>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4. Set of strings with two consecutive a’s over   Σ={a, b}</a:t>
            </a:r>
            <a:endParaRPr dirty="0"/>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AutoNum type="arabicPeriod" startAt="5"/>
            </a:pPr>
            <a:r>
              <a:rPr lang="en-US" sz="1800" b="0" i="0" u="none" dirty="0">
                <a:solidFill>
                  <a:schemeClr val="dk1"/>
                </a:solidFill>
                <a:latin typeface="Arial"/>
                <a:ea typeface="Arial"/>
                <a:cs typeface="Arial"/>
                <a:sym typeface="Arial"/>
              </a:rPr>
              <a:t>Set of strings ending with </a:t>
            </a:r>
            <a:r>
              <a:rPr lang="en-US" sz="1800" b="0" i="0" u="none" dirty="0" err="1">
                <a:solidFill>
                  <a:schemeClr val="dk1"/>
                </a:solidFill>
                <a:latin typeface="Arial"/>
                <a:ea typeface="Arial"/>
                <a:cs typeface="Arial"/>
                <a:sym typeface="Arial"/>
              </a:rPr>
              <a:t>abc</a:t>
            </a:r>
            <a:r>
              <a:rPr lang="en-US" sz="1800" b="0" i="0" u="none" dirty="0">
                <a:solidFill>
                  <a:schemeClr val="dk1"/>
                </a:solidFill>
                <a:latin typeface="Arial"/>
                <a:ea typeface="Arial"/>
                <a:cs typeface="Arial"/>
                <a:sym typeface="Arial"/>
              </a:rPr>
              <a:t> over </a:t>
            </a:r>
            <a:r>
              <a:rPr lang="en-US" sz="1800" b="0" i="0" u="none" dirty="0" err="1">
                <a:solidFill>
                  <a:schemeClr val="dk1"/>
                </a:solidFill>
                <a:latin typeface="Arial"/>
                <a:ea typeface="Arial"/>
                <a:cs typeface="Arial"/>
                <a:sym typeface="Arial"/>
              </a:rPr>
              <a:t>over</a:t>
            </a:r>
            <a:r>
              <a:rPr lang="en-US" sz="1800" b="0" i="0" u="none" dirty="0">
                <a:solidFill>
                  <a:schemeClr val="dk1"/>
                </a:solidFill>
                <a:latin typeface="Arial"/>
                <a:ea typeface="Arial"/>
                <a:cs typeface="Arial"/>
                <a:sym typeface="Arial"/>
              </a:rPr>
              <a:t>  Σ={a, b, c}</a:t>
            </a:r>
            <a:endParaRPr dirty="0"/>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6. Set of strings with </a:t>
            </a:r>
            <a:r>
              <a:rPr lang="en-US" sz="1800" b="0" i="0" u="none" dirty="0" err="1">
                <a:solidFill>
                  <a:schemeClr val="dk1"/>
                </a:solidFill>
                <a:latin typeface="Arial"/>
                <a:ea typeface="Arial"/>
                <a:cs typeface="Arial"/>
                <a:sym typeface="Arial"/>
              </a:rPr>
              <a:t>atleast</a:t>
            </a:r>
            <a:r>
              <a:rPr lang="en-US" sz="1800" b="0" i="0" u="none" dirty="0">
                <a:solidFill>
                  <a:schemeClr val="dk1"/>
                </a:solidFill>
                <a:latin typeface="Arial"/>
                <a:ea typeface="Arial"/>
                <a:cs typeface="Arial"/>
                <a:sym typeface="Arial"/>
              </a:rPr>
              <a:t> one 1 and one 0 over  Σ={0, 1}</a:t>
            </a:r>
            <a:endParaRPr dirty="0"/>
          </a:p>
          <a:p>
            <a:pPr marL="342900" marR="0" lvl="0" indent="-2286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dirty="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74"/>
        <p:cNvGrpSpPr/>
        <p:nvPr/>
      </p:nvGrpSpPr>
      <p:grpSpPr>
        <a:xfrm>
          <a:off x="0" y="0"/>
          <a:ext cx="0" cy="0"/>
          <a:chOff x="0" y="0"/>
          <a:chExt cx="0" cy="0"/>
        </a:xfrm>
      </p:grpSpPr>
      <p:sp>
        <p:nvSpPr>
          <p:cNvPr id="475" name="Google Shape;475;p53"/>
          <p:cNvSpPr txBox="1">
            <a:spLocks noGrp="1"/>
          </p:cNvSpPr>
          <p:nvPr>
            <p:ph type="title"/>
          </p:nvPr>
        </p:nvSpPr>
        <p:spPr>
          <a:xfrm>
            <a:off x="457200" y="254000"/>
            <a:ext cx="8229600" cy="660400"/>
          </a:xfrm>
          <a:prstGeom prst="rect">
            <a:avLst/>
          </a:prstGeom>
          <a:noFill/>
          <a:ln>
            <a:noFill/>
          </a:ln>
        </p:spPr>
        <p:txBody>
          <a:bodyPr spcFirstLastPara="1" wrap="square" lIns="91425" tIns="45700" rIns="91425" bIns="45700" anchor="b" anchorCtr="0">
            <a:normAutofit/>
          </a:bodyPr>
          <a:lstStyle/>
          <a:p>
            <a:pPr marL="53975" lvl="0" indent="0" algn="l" rtl="0">
              <a:lnSpc>
                <a:spcPct val="85000"/>
              </a:lnSpc>
              <a:spcBef>
                <a:spcPts val="0"/>
              </a:spcBef>
              <a:spcAft>
                <a:spcPts val="0"/>
              </a:spcAft>
              <a:buClr>
                <a:srgbClr val="010103"/>
              </a:buClr>
              <a:buSzPts val="2100"/>
              <a:buFont typeface="Arial"/>
              <a:buNone/>
            </a:pPr>
            <a:r>
              <a:rPr lang="en-US" sz="2100" b="1" i="0" u="none">
                <a:solidFill>
                  <a:srgbClr val="010103"/>
                </a:solidFill>
                <a:latin typeface="Arial"/>
                <a:ea typeface="Arial"/>
                <a:cs typeface="Arial"/>
                <a:sym typeface="Arial"/>
              </a:rPr>
              <a:t>Deterministic Finite Automata (DFA)</a:t>
            </a:r>
            <a:endParaRPr/>
          </a:p>
        </p:txBody>
      </p:sp>
      <p:pic>
        <p:nvPicPr>
          <p:cNvPr id="476" name="Google Shape;476;p53"/>
          <p:cNvPicPr preferRelativeResize="0">
            <a:picLocks noGrp="1"/>
          </p:cNvPicPr>
          <p:nvPr>
            <p:ph type="body" idx="1"/>
          </p:nvPr>
        </p:nvPicPr>
        <p:blipFill rotWithShape="1">
          <a:blip r:embed="rId3">
            <a:alphaModFix/>
          </a:blip>
          <a:srcRect/>
          <a:stretch/>
        </p:blipFill>
        <p:spPr>
          <a:xfrm>
            <a:off x="762000" y="1489075"/>
            <a:ext cx="7620000" cy="4530725"/>
          </a:xfrm>
          <a:prstGeom prst="rect">
            <a:avLst/>
          </a:prstGeom>
          <a:noFill/>
          <a:ln>
            <a:noFill/>
          </a:ln>
        </p:spPr>
      </p:pic>
      <p:sp>
        <p:nvSpPr>
          <p:cNvPr id="477" name="Google Shape;477;p5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27</a:t>
            </a:fld>
            <a:endParaRPr/>
          </a:p>
        </p:txBody>
      </p:sp>
      <p:pic>
        <p:nvPicPr>
          <p:cNvPr id="483" name="Google Shape;483;p54"/>
          <p:cNvPicPr preferRelativeResize="0"/>
          <p:nvPr/>
        </p:nvPicPr>
        <p:blipFill rotWithShape="1">
          <a:blip r:embed="rId3">
            <a:alphaModFix/>
          </a:blip>
          <a:srcRect/>
          <a:stretch/>
        </p:blipFill>
        <p:spPr>
          <a:xfrm>
            <a:off x="7239000" y="457200"/>
            <a:ext cx="1905000" cy="2895600"/>
          </a:xfrm>
          <a:prstGeom prst="rect">
            <a:avLst/>
          </a:prstGeom>
          <a:noFill/>
          <a:ln>
            <a:noFill/>
          </a:ln>
        </p:spPr>
      </p:pic>
      <p:sp>
        <p:nvSpPr>
          <p:cNvPr id="484" name="Google Shape;484;p54"/>
          <p:cNvSpPr txBox="1"/>
          <p:nvPr/>
        </p:nvSpPr>
        <p:spPr>
          <a:xfrm>
            <a:off x="457200" y="0"/>
            <a:ext cx="80772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FINITE STATE MACHINES</a:t>
            </a:r>
            <a:endParaRPr/>
          </a:p>
        </p:txBody>
      </p:sp>
      <p:sp>
        <p:nvSpPr>
          <p:cNvPr id="485" name="Google Shape;485;p54"/>
          <p:cNvSpPr txBox="1"/>
          <p:nvPr/>
        </p:nvSpPr>
        <p:spPr>
          <a:xfrm>
            <a:off x="304800" y="457200"/>
            <a:ext cx="7620000" cy="6186487"/>
          </a:xfrm>
          <a:prstGeom prst="rect">
            <a:avLst/>
          </a:prstGeom>
          <a:noFill/>
          <a:ln>
            <a:noFill/>
          </a:ln>
        </p:spPr>
        <p:txBody>
          <a:bodyPr spcFirstLastPara="1" wrap="square" lIns="91425" tIns="45700" rIns="91425" bIns="45700" anchor="t" anchorCtr="0">
            <a:spAutoFit/>
          </a:bodyPr>
          <a:lstStyle/>
          <a:p>
            <a:pPr marL="342900" marR="0" lvl="1" indent="-342900" algn="l" rtl="0">
              <a:lnSpc>
                <a:spcPct val="150000"/>
              </a:lnSpc>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Simplest computational model</a:t>
            </a:r>
            <a:endParaRPr/>
          </a:p>
          <a:p>
            <a:pPr marL="342900" marR="0" lvl="1" indent="-342900" algn="l" rtl="0">
              <a:lnSpc>
                <a:spcPct val="150000"/>
              </a:lnSpc>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States represent the status of a system.</a:t>
            </a:r>
            <a:endParaRPr/>
          </a:p>
          <a:p>
            <a:pPr marL="342900" marR="0" lvl="1" indent="-342900" algn="l" rtl="0">
              <a:lnSpc>
                <a:spcPct val="150000"/>
              </a:lnSpc>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Finite-state machines may also contain one or multiple accepting states.</a:t>
            </a:r>
            <a:endParaRPr/>
          </a:p>
          <a:p>
            <a:pPr marL="342900" marR="0" lvl="1" indent="-342900" algn="l" rtl="0">
              <a:lnSpc>
                <a:spcPct val="150000"/>
              </a:lnSpc>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States are connected with each other using transitions. </a:t>
            </a:r>
            <a:endParaRPr/>
          </a:p>
          <a:p>
            <a:pPr marL="342900" marR="0" lvl="1" indent="-342900" algn="l" rtl="0">
              <a:lnSpc>
                <a:spcPct val="150000"/>
              </a:lnSpc>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Each transition contains a set of </a:t>
            </a:r>
            <a:r>
              <a:rPr lang="en-US" sz="2000" b="1" i="0" u="none" strike="noStrike" cap="none">
                <a:solidFill>
                  <a:schemeClr val="dk1"/>
                </a:solidFill>
                <a:latin typeface="Arial"/>
                <a:ea typeface="Arial"/>
                <a:cs typeface="Arial"/>
                <a:sym typeface="Arial"/>
              </a:rPr>
              <a:t>symbols. </a:t>
            </a:r>
            <a:endParaRPr/>
          </a:p>
          <a:p>
            <a:pPr marL="342900" marR="0" lvl="1" indent="-342900" algn="l" rtl="0">
              <a:lnSpc>
                <a:spcPct val="150000"/>
              </a:lnSpc>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The set of all symbols presented in the FSM is called the </a:t>
            </a:r>
            <a:r>
              <a:rPr lang="en-US" sz="2000" b="1" i="0" u="none" strike="noStrike" cap="none">
                <a:solidFill>
                  <a:schemeClr val="dk1"/>
                </a:solidFill>
                <a:latin typeface="Arial"/>
                <a:ea typeface="Arial"/>
                <a:cs typeface="Arial"/>
                <a:sym typeface="Arial"/>
              </a:rPr>
              <a:t>alphabet. </a:t>
            </a:r>
            <a:endParaRPr/>
          </a:p>
          <a:p>
            <a:pPr marL="342900" marR="0" lvl="1" indent="-342900" algn="l" rtl="0">
              <a:lnSpc>
                <a:spcPct val="150000"/>
              </a:lnSpc>
              <a:spcBef>
                <a:spcPts val="0"/>
              </a:spcBef>
              <a:spcAft>
                <a:spcPts val="0"/>
              </a:spcAft>
              <a:buClr>
                <a:schemeClr val="dk1"/>
              </a:buClr>
              <a:buSzPts val="2000"/>
              <a:buFont typeface="Arial"/>
              <a:buAutoNum type="arabicPeriod"/>
            </a:pPr>
            <a:r>
              <a:rPr lang="en-US" sz="2000" b="0" i="0" u="none" strike="noStrike" cap="none">
                <a:solidFill>
                  <a:schemeClr val="dk1"/>
                </a:solidFill>
                <a:latin typeface="Arial"/>
                <a:ea typeface="Arial"/>
                <a:cs typeface="Arial"/>
                <a:sym typeface="Arial"/>
              </a:rPr>
              <a:t>When the source state is active and the transition is executed, it changes the active state from the source state to the destination state only if the current input matches the symbol of the transition.</a:t>
            </a:r>
            <a:endParaRPr/>
          </a:p>
          <a:p>
            <a:pPr marL="342900" marR="0" lvl="1" indent="-22860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5"/>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None/>
            </a:pPr>
            <a:endParaRPr sz="4800">
              <a:solidFill>
                <a:srgbClr val="404040"/>
              </a:solidFill>
              <a:latin typeface="Calibri"/>
              <a:ea typeface="Calibri"/>
              <a:cs typeface="Calibri"/>
              <a:sym typeface="Calibri"/>
            </a:endParaRPr>
          </a:p>
        </p:txBody>
      </p:sp>
      <p:sp>
        <p:nvSpPr>
          <p:cNvPr id="491" name="Google Shape;491;p55"/>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p>
            <a:pPr marL="90488" marR="0" lvl="0" indent="0" algn="l" rtl="0">
              <a:lnSpc>
                <a:spcPct val="90000"/>
              </a:lnSpc>
              <a:spcBef>
                <a:spcPts val="0"/>
              </a:spcBef>
              <a:spcAft>
                <a:spcPts val="0"/>
              </a:spcAft>
              <a:buClr>
                <a:schemeClr val="accent1"/>
              </a:buClr>
              <a:buSzPts val="2000"/>
              <a:buFont typeface="Calibri"/>
              <a:buNone/>
            </a:pPr>
            <a:endParaRPr sz="2000">
              <a:solidFill>
                <a:srgbClr val="404040"/>
              </a:solidFill>
              <a:latin typeface="Calibri"/>
              <a:ea typeface="Calibri"/>
              <a:cs typeface="Calibri"/>
              <a:sym typeface="Calibri"/>
            </a:endParaRPr>
          </a:p>
        </p:txBody>
      </p:sp>
      <p:sp>
        <p:nvSpPr>
          <p:cNvPr id="492" name="Google Shape;492;p55"/>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28</a:t>
            </a:fld>
            <a:endParaRPr/>
          </a:p>
        </p:txBody>
      </p:sp>
      <p:pic>
        <p:nvPicPr>
          <p:cNvPr id="493" name="Google Shape;493;p55"/>
          <p:cNvPicPr preferRelativeResize="0"/>
          <p:nvPr/>
        </p:nvPicPr>
        <p:blipFill rotWithShape="1">
          <a:blip r:embed="rId3">
            <a:alphaModFix/>
          </a:blip>
          <a:srcRect/>
          <a:stretch/>
        </p:blipFill>
        <p:spPr>
          <a:xfrm>
            <a:off x="914400" y="1219200"/>
            <a:ext cx="7548562" cy="4324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97"/>
        <p:cNvGrpSpPr/>
        <p:nvPr/>
      </p:nvGrpSpPr>
      <p:grpSpPr>
        <a:xfrm>
          <a:off x="0" y="0"/>
          <a:ext cx="0" cy="0"/>
          <a:chOff x="0" y="0"/>
          <a:chExt cx="0" cy="0"/>
        </a:xfrm>
      </p:grpSpPr>
      <p:sp>
        <p:nvSpPr>
          <p:cNvPr id="498" name="Google Shape;498;p56"/>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29</a:t>
            </a:fld>
            <a:endParaRPr/>
          </a:p>
        </p:txBody>
      </p:sp>
      <p:pic>
        <p:nvPicPr>
          <p:cNvPr id="499" name="Google Shape;499;p56"/>
          <p:cNvPicPr preferRelativeResize="0"/>
          <p:nvPr/>
        </p:nvPicPr>
        <p:blipFill rotWithShape="1">
          <a:blip r:embed="rId3">
            <a:alphaModFix/>
          </a:blip>
          <a:srcRect/>
          <a:stretch/>
        </p:blipFill>
        <p:spPr>
          <a:xfrm>
            <a:off x="381000" y="1752600"/>
            <a:ext cx="5257800" cy="3200400"/>
          </a:xfrm>
          <a:prstGeom prst="rect">
            <a:avLst/>
          </a:prstGeom>
          <a:noFill/>
          <a:ln>
            <a:noFill/>
          </a:ln>
        </p:spPr>
      </p:pic>
      <p:sp>
        <p:nvSpPr>
          <p:cNvPr id="500" name="Google Shape;500;p56"/>
          <p:cNvSpPr txBox="1"/>
          <p:nvPr/>
        </p:nvSpPr>
        <p:spPr>
          <a:xfrm>
            <a:off x="304800" y="0"/>
            <a:ext cx="88392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DETERMINISTIC FINITE STATE AUTOMATA</a:t>
            </a:r>
            <a:endParaRPr/>
          </a:p>
        </p:txBody>
      </p:sp>
      <p:sp>
        <p:nvSpPr>
          <p:cNvPr id="501" name="Google Shape;501;p56"/>
          <p:cNvSpPr txBox="1"/>
          <p:nvPr/>
        </p:nvSpPr>
        <p:spPr>
          <a:xfrm>
            <a:off x="304800" y="609600"/>
            <a:ext cx="79248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In DFA, for each input symbol, one can determine the state to which the machine will move.</a:t>
            </a:r>
            <a:endParaRPr/>
          </a:p>
        </p:txBody>
      </p:sp>
      <p:sp>
        <p:nvSpPr>
          <p:cNvPr id="502" name="Google Shape;502;p56"/>
          <p:cNvSpPr txBox="1"/>
          <p:nvPr/>
        </p:nvSpPr>
        <p:spPr>
          <a:xfrm>
            <a:off x="304800" y="1371600"/>
            <a:ext cx="4191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Arial"/>
              <a:buNone/>
            </a:pPr>
            <a:r>
              <a:rPr lang="en-US" sz="1800" b="1" i="0" u="none">
                <a:solidFill>
                  <a:srgbClr val="FF0000"/>
                </a:solidFill>
                <a:latin typeface="Arial"/>
                <a:ea typeface="Arial"/>
                <a:cs typeface="Arial"/>
                <a:sym typeface="Arial"/>
              </a:rPr>
              <a:t>Formal definition</a:t>
            </a:r>
            <a:endParaRPr/>
          </a:p>
        </p:txBody>
      </p:sp>
      <p:sp>
        <p:nvSpPr>
          <p:cNvPr id="503" name="Google Shape;503;p56"/>
          <p:cNvSpPr txBox="1"/>
          <p:nvPr/>
        </p:nvSpPr>
        <p:spPr>
          <a:xfrm>
            <a:off x="304800" y="5257800"/>
            <a:ext cx="35814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Arial"/>
              <a:buNone/>
            </a:pPr>
            <a:r>
              <a:rPr lang="en-US" sz="1800" b="0" i="0" u="none">
                <a:solidFill>
                  <a:srgbClr val="FF0000"/>
                </a:solidFill>
                <a:latin typeface="Arial"/>
                <a:ea typeface="Arial"/>
                <a:cs typeface="Arial"/>
                <a:sym typeface="Arial"/>
              </a:rPr>
              <a:t>Example: Traffic signals. Red and green cannot glow simultaneously</a:t>
            </a:r>
            <a:endParaRPr/>
          </a:p>
        </p:txBody>
      </p:sp>
      <p:pic>
        <p:nvPicPr>
          <p:cNvPr id="504" name="Google Shape;504;p56"/>
          <p:cNvPicPr preferRelativeResize="0"/>
          <p:nvPr/>
        </p:nvPicPr>
        <p:blipFill rotWithShape="1">
          <a:blip r:embed="rId4">
            <a:alphaModFix/>
          </a:blip>
          <a:srcRect/>
          <a:stretch/>
        </p:blipFill>
        <p:spPr>
          <a:xfrm>
            <a:off x="5486400" y="1828800"/>
            <a:ext cx="3657600" cy="3209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a:t>
            </a:fld>
            <a:endParaRPr/>
          </a:p>
        </p:txBody>
      </p:sp>
      <p:sp>
        <p:nvSpPr>
          <p:cNvPr id="206" name="Google Shape;206;p30"/>
          <p:cNvSpPr txBox="1"/>
          <p:nvPr/>
        </p:nvSpPr>
        <p:spPr>
          <a:xfrm>
            <a:off x="609600" y="304800"/>
            <a:ext cx="7543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AUTOMATA THEORY</a:t>
            </a:r>
            <a:endParaRPr/>
          </a:p>
        </p:txBody>
      </p:sp>
      <p:sp>
        <p:nvSpPr>
          <p:cNvPr id="207" name="Google Shape;207;p30"/>
          <p:cNvSpPr txBox="1"/>
          <p:nvPr/>
        </p:nvSpPr>
        <p:spPr>
          <a:xfrm>
            <a:off x="304800" y="1143000"/>
            <a:ext cx="8534400" cy="37861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It is the study of abstract machines and the computation problems that can be solved using these machines. The abstract machine is called the automata.</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The main motivation behind developing the automata theory was to develop methods to describe and analyse the dynamic behaviour of the machines.</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The Formal Languages and Automata Theory appears in almost all fields of computer science under various disguises.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09" name="Google Shape;509;p57"/>
          <p:cNvSpPr txBox="1">
            <a:spLocks noGrp="1"/>
          </p:cNvSpPr>
          <p:nvPr>
            <p:ph type="title"/>
          </p:nvPr>
        </p:nvSpPr>
        <p:spPr>
          <a:xfrm>
            <a:off x="2743200" y="0"/>
            <a:ext cx="2286000" cy="457200"/>
          </a:xfrm>
          <a:prstGeom prst="rect">
            <a:avLst/>
          </a:prstGeom>
          <a:noFill/>
          <a:ln>
            <a:noFill/>
          </a:ln>
        </p:spPr>
        <p:txBody>
          <a:bodyPr spcFirstLastPara="1" wrap="square" lIns="91425" tIns="45700" rIns="91425" bIns="45700" anchor="b" anchorCtr="0">
            <a:normAutofit/>
          </a:bodyPr>
          <a:lstStyle/>
          <a:p>
            <a:pPr marL="53975" lvl="0" indent="0" algn="l" rtl="0">
              <a:lnSpc>
                <a:spcPct val="85000"/>
              </a:lnSpc>
              <a:spcBef>
                <a:spcPts val="0"/>
              </a:spcBef>
              <a:spcAft>
                <a:spcPts val="0"/>
              </a:spcAft>
              <a:buClr>
                <a:srgbClr val="010103"/>
              </a:buClr>
              <a:buSzPts val="2100"/>
              <a:buFont typeface="Arial"/>
              <a:buNone/>
            </a:pPr>
            <a:r>
              <a:rPr lang="en-US" sz="2100" b="1" i="0" u="none">
                <a:solidFill>
                  <a:srgbClr val="010103"/>
                </a:solidFill>
                <a:latin typeface="Arial"/>
                <a:ea typeface="Arial"/>
                <a:cs typeface="Arial"/>
                <a:sym typeface="Arial"/>
              </a:rPr>
              <a:t>Transition table</a:t>
            </a:r>
            <a:endParaRPr/>
          </a:p>
        </p:txBody>
      </p:sp>
      <p:sp>
        <p:nvSpPr>
          <p:cNvPr id="510" name="Google Shape;510;p57"/>
          <p:cNvSpPr txBox="1">
            <a:spLocks noGrp="1"/>
          </p:cNvSpPr>
          <p:nvPr>
            <p:ph type="body" idx="1"/>
          </p:nvPr>
        </p:nvSpPr>
        <p:spPr>
          <a:xfrm>
            <a:off x="228600" y="381000"/>
            <a:ext cx="8229600" cy="4911725"/>
          </a:xfrm>
          <a:prstGeom prst="rect">
            <a:avLst/>
          </a:prstGeom>
          <a:noFill/>
          <a:ln>
            <a:noFill/>
          </a:ln>
        </p:spPr>
        <p:txBody>
          <a:bodyPr spcFirstLastPara="1" wrap="square" lIns="0" tIns="45700" rIns="0" bIns="45700" anchor="t" anchorCtr="0">
            <a:noAutofit/>
          </a:bodyPr>
          <a:lstStyle/>
          <a:p>
            <a:pPr marL="90487" lvl="0" indent="-127000" algn="l" rtl="0">
              <a:lnSpc>
                <a:spcPct val="90000"/>
              </a:lnSpc>
              <a:spcBef>
                <a:spcPts val="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A transition table is a conventional tabular representation of functions like δ that takes the two argument and returns another state.</a:t>
            </a:r>
            <a:endParaRPr/>
          </a:p>
          <a:p>
            <a:pPr marL="90487"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The row of the table corresponding to the states.</a:t>
            </a:r>
            <a:endParaRPr/>
          </a:p>
          <a:p>
            <a:pPr marL="90487"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The column of the table corresponding to the inputs.</a:t>
            </a:r>
            <a:endParaRPr/>
          </a:p>
          <a:p>
            <a:pPr marL="90488" lvl="0" indent="0" algn="l" rtl="0">
              <a:lnSpc>
                <a:spcPct val="90000"/>
              </a:lnSpc>
              <a:spcBef>
                <a:spcPts val="1400"/>
              </a:spcBef>
              <a:spcAft>
                <a:spcPts val="0"/>
              </a:spcAft>
              <a:buSzPts val="2000"/>
              <a:buNone/>
            </a:pPr>
            <a:endParaRPr sz="2000" b="0" i="0" u="none">
              <a:solidFill>
                <a:srgbClr val="404040"/>
              </a:solidFill>
              <a:latin typeface="Calibri"/>
              <a:ea typeface="Calibri"/>
              <a:cs typeface="Calibri"/>
              <a:sym typeface="Calibri"/>
            </a:endParaRPr>
          </a:p>
        </p:txBody>
      </p:sp>
      <p:sp>
        <p:nvSpPr>
          <p:cNvPr id="511" name="Google Shape;511;p57"/>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30</a:t>
            </a:fld>
            <a:endParaRPr/>
          </a:p>
        </p:txBody>
      </p:sp>
      <p:pic>
        <p:nvPicPr>
          <p:cNvPr id="512" name="Google Shape;512;p57"/>
          <p:cNvPicPr preferRelativeResize="0"/>
          <p:nvPr/>
        </p:nvPicPr>
        <p:blipFill rotWithShape="1">
          <a:blip r:embed="rId3">
            <a:alphaModFix/>
          </a:blip>
          <a:srcRect/>
          <a:stretch/>
        </p:blipFill>
        <p:spPr>
          <a:xfrm>
            <a:off x="381000" y="2133600"/>
            <a:ext cx="3276600" cy="4724400"/>
          </a:xfrm>
          <a:prstGeom prst="rect">
            <a:avLst/>
          </a:prstGeom>
          <a:noFill/>
          <a:ln>
            <a:noFill/>
          </a:ln>
        </p:spPr>
      </p:pic>
      <p:pic>
        <p:nvPicPr>
          <p:cNvPr id="513" name="Google Shape;513;p57"/>
          <p:cNvPicPr preferRelativeResize="0"/>
          <p:nvPr/>
        </p:nvPicPr>
        <p:blipFill rotWithShape="1">
          <a:blip r:embed="rId4">
            <a:alphaModFix/>
          </a:blip>
          <a:srcRect/>
          <a:stretch/>
        </p:blipFill>
        <p:spPr>
          <a:xfrm>
            <a:off x="5334000" y="2438400"/>
            <a:ext cx="3352800" cy="3962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8"/>
          <p:cNvSpPr txBox="1">
            <a:spLocks noGrp="1"/>
          </p:cNvSpPr>
          <p:nvPr>
            <p:ph type="title"/>
          </p:nvPr>
        </p:nvSpPr>
        <p:spPr>
          <a:xfrm>
            <a:off x="457200" y="254000"/>
            <a:ext cx="8229600" cy="1143000"/>
          </a:xfrm>
          <a:prstGeom prst="rect">
            <a:avLst/>
          </a:prstGeom>
          <a:noFill/>
          <a:ln>
            <a:noFill/>
          </a:ln>
        </p:spPr>
        <p:txBody>
          <a:bodyPr spcFirstLastPara="1" wrap="square" lIns="91425" tIns="45700" rIns="91425" bIns="45700" anchor="b" anchorCtr="0">
            <a:normAutofit/>
          </a:bodyPr>
          <a:lstStyle/>
          <a:p>
            <a:pPr marL="53975" lvl="0" indent="0" algn="l" rtl="0">
              <a:lnSpc>
                <a:spcPct val="85000"/>
              </a:lnSpc>
              <a:spcBef>
                <a:spcPts val="0"/>
              </a:spcBef>
              <a:spcAft>
                <a:spcPts val="0"/>
              </a:spcAft>
              <a:buClr>
                <a:srgbClr val="010103"/>
              </a:buClr>
              <a:buSzPts val="2100"/>
              <a:buFont typeface="Arial"/>
              <a:buNone/>
            </a:pPr>
            <a:r>
              <a:rPr lang="en-US" sz="2100" b="1" i="0" u="none">
                <a:solidFill>
                  <a:srgbClr val="010103"/>
                </a:solidFill>
                <a:latin typeface="Arial"/>
                <a:ea typeface="Arial"/>
                <a:cs typeface="Arial"/>
                <a:sym typeface="Arial"/>
              </a:rPr>
              <a:t>Extending the Transition functions to the strings</a:t>
            </a:r>
            <a:endParaRPr/>
          </a:p>
        </p:txBody>
      </p:sp>
      <p:pic>
        <p:nvPicPr>
          <p:cNvPr id="519" name="Google Shape;519;p58"/>
          <p:cNvPicPr preferRelativeResize="0">
            <a:picLocks noGrp="1"/>
          </p:cNvPicPr>
          <p:nvPr>
            <p:ph type="body" idx="1"/>
          </p:nvPr>
        </p:nvPicPr>
        <p:blipFill rotWithShape="1">
          <a:blip r:embed="rId3">
            <a:alphaModFix/>
          </a:blip>
          <a:srcRect/>
          <a:stretch/>
        </p:blipFill>
        <p:spPr>
          <a:xfrm>
            <a:off x="822325" y="1846262"/>
            <a:ext cx="7543800" cy="4554537"/>
          </a:xfrm>
          <a:prstGeom prst="rect">
            <a:avLst/>
          </a:prstGeom>
          <a:noFill/>
          <a:ln>
            <a:noFill/>
          </a:ln>
        </p:spPr>
      </p:pic>
      <p:sp>
        <p:nvSpPr>
          <p:cNvPr id="520" name="Google Shape;520;p5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59"/>
          <p:cNvPicPr preferRelativeResize="0">
            <a:picLocks noGrp="1"/>
          </p:cNvPicPr>
          <p:nvPr>
            <p:ph type="body" idx="1"/>
          </p:nvPr>
        </p:nvPicPr>
        <p:blipFill rotWithShape="1">
          <a:blip r:embed="rId3">
            <a:alphaModFix/>
          </a:blip>
          <a:srcRect/>
          <a:stretch/>
        </p:blipFill>
        <p:spPr>
          <a:xfrm>
            <a:off x="822325" y="1846262"/>
            <a:ext cx="7543800" cy="4022725"/>
          </a:xfrm>
          <a:prstGeom prst="rect">
            <a:avLst/>
          </a:prstGeom>
          <a:noFill/>
          <a:ln>
            <a:noFill/>
          </a:ln>
        </p:spPr>
      </p:pic>
      <p:sp>
        <p:nvSpPr>
          <p:cNvPr id="526" name="Google Shape;526;p5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0"/>
          <p:cNvSpPr txBox="1">
            <a:spLocks noGrp="1"/>
          </p:cNvSpPr>
          <p:nvPr>
            <p:ph type="title"/>
          </p:nvPr>
        </p:nvSpPr>
        <p:spPr>
          <a:xfrm>
            <a:off x="228600" y="287337"/>
            <a:ext cx="8137525" cy="55086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404040"/>
              </a:buClr>
              <a:buSzPts val="2300"/>
              <a:buFont typeface="Calibri"/>
              <a:buNone/>
            </a:pPr>
            <a:r>
              <a:rPr lang="en-US" sz="2300" b="0" i="0" u="none">
                <a:solidFill>
                  <a:srgbClr val="404040"/>
                </a:solidFill>
                <a:latin typeface="Calibri"/>
                <a:ea typeface="Calibri"/>
                <a:cs typeface="Calibri"/>
                <a:sym typeface="Calibri"/>
              </a:rPr>
              <a:t>Consider the following transition diagram and to check the input string 110111,011101 is accepted or not.</a:t>
            </a:r>
            <a:endParaRPr/>
          </a:p>
        </p:txBody>
      </p:sp>
      <p:sp>
        <p:nvSpPr>
          <p:cNvPr id="532" name="Google Shape;532;p6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33</a:t>
            </a:fld>
            <a:endParaRPr/>
          </a:p>
        </p:txBody>
      </p:sp>
      <p:pic>
        <p:nvPicPr>
          <p:cNvPr id="533" name="Google Shape;533;p60"/>
          <p:cNvPicPr preferRelativeResize="0"/>
          <p:nvPr/>
        </p:nvPicPr>
        <p:blipFill rotWithShape="1">
          <a:blip r:embed="rId3">
            <a:alphaModFix/>
          </a:blip>
          <a:srcRect/>
          <a:stretch/>
        </p:blipFill>
        <p:spPr>
          <a:xfrm>
            <a:off x="1295400" y="762000"/>
            <a:ext cx="4410075" cy="1828800"/>
          </a:xfrm>
          <a:prstGeom prst="rect">
            <a:avLst/>
          </a:prstGeom>
          <a:noFill/>
          <a:ln>
            <a:noFill/>
          </a:ln>
        </p:spPr>
      </p:pic>
      <p:sp>
        <p:nvSpPr>
          <p:cNvPr id="534" name="Google Shape;534;p60"/>
          <p:cNvSpPr txBox="1"/>
          <p:nvPr/>
        </p:nvSpPr>
        <p:spPr>
          <a:xfrm>
            <a:off x="228600" y="2514600"/>
            <a:ext cx="7543800" cy="4022725"/>
          </a:xfrm>
          <a:prstGeom prst="rect">
            <a:avLst/>
          </a:prstGeom>
          <a:noFill/>
          <a:ln>
            <a:noFill/>
          </a:ln>
        </p:spPr>
        <p:txBody>
          <a:bodyPr spcFirstLastPara="1" wrap="square" lIns="0" tIns="45700" rIns="0" bIns="45700" anchor="t" anchorCtr="0">
            <a:noAutofit/>
          </a:bodyPr>
          <a:lstStyle/>
          <a:p>
            <a:pPr marL="90487" marR="0" lvl="0" indent="-127000" algn="l" rtl="0">
              <a:lnSpc>
                <a:spcPct val="90000"/>
              </a:lnSpc>
              <a:spcBef>
                <a:spcPts val="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W=110111</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δ( A,є) =A.</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δ( A,1) =B.</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δ( A,11) =δ( A,1),1 =δ( B,1) =B.</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δ( A,110) =δ( A,11),0 =δ( B,0) = C.</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δ( A,1101) =δ( A,110),1 =δ( C,1) = D.</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δ( A,11010) =δ( A,1101),0 =δ( D,1) = B.</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δ( A,110101) =δ( A,11010),0 =δ( B,1) = B.</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It does not reach the final state. </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The given string is not accepted by DFA.</a:t>
            </a:r>
            <a:endParaRPr/>
          </a:p>
        </p:txBody>
      </p:sp>
      <p:sp>
        <p:nvSpPr>
          <p:cNvPr id="535" name="Google Shape;535;p60"/>
          <p:cNvSpPr txBox="1"/>
          <p:nvPr/>
        </p:nvSpPr>
        <p:spPr>
          <a:xfrm>
            <a:off x="457200" y="254000"/>
            <a:ext cx="8229600" cy="114300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39"/>
        <p:cNvGrpSpPr/>
        <p:nvPr/>
      </p:nvGrpSpPr>
      <p:grpSpPr>
        <a:xfrm>
          <a:off x="0" y="0"/>
          <a:ext cx="0" cy="0"/>
          <a:chOff x="0" y="0"/>
          <a:chExt cx="0" cy="0"/>
        </a:xfrm>
      </p:grpSpPr>
      <p:sp>
        <p:nvSpPr>
          <p:cNvPr id="540" name="Google Shape;540;p6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34</a:t>
            </a:fld>
            <a:endParaRPr/>
          </a:p>
        </p:txBody>
      </p:sp>
      <p:sp>
        <p:nvSpPr>
          <p:cNvPr id="541" name="Google Shape;541;p61"/>
          <p:cNvSpPr txBox="1"/>
          <p:nvPr/>
        </p:nvSpPr>
        <p:spPr>
          <a:xfrm>
            <a:off x="609600" y="228600"/>
            <a:ext cx="81534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CONSTRUCTION OF DFA-TYPES</a:t>
            </a:r>
            <a:endParaRPr/>
          </a:p>
        </p:txBody>
      </p:sp>
      <p:sp>
        <p:nvSpPr>
          <p:cNvPr id="542" name="Google Shape;542;p61"/>
          <p:cNvSpPr txBox="1"/>
          <p:nvPr/>
        </p:nvSpPr>
        <p:spPr>
          <a:xfrm>
            <a:off x="533400" y="990600"/>
            <a:ext cx="8382000" cy="646271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1. Ending with</a:t>
            </a:r>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Eg: Construct a DFA over input Σ={0,1} that accepts strings ending with 01.</a:t>
            </a:r>
            <a:endParaRPr/>
          </a:p>
          <a:p>
            <a:pPr marL="342900" marR="0" lvl="0" indent="-3429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2. Starting with</a:t>
            </a:r>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Eg: Construct a DFA over input Σ={0,1} that accepts strings starting with 001.</a:t>
            </a:r>
            <a:endParaRPr/>
          </a:p>
          <a:p>
            <a:pPr marL="342900" marR="0" lvl="0" indent="-3429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3. Substring</a:t>
            </a:r>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Eg: Construct a DFA over input Σ={a, b, c} that accepts strings with bbb as substring.</a:t>
            </a:r>
            <a:endParaRPr/>
          </a:p>
          <a:p>
            <a:pPr marL="342900" marR="0" lvl="0" indent="-3429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1800"/>
              <a:buFont typeface="Arial"/>
              <a:buAutoNum type="arabicPeriod" startAt="4"/>
            </a:pPr>
            <a:r>
              <a:rPr lang="en-US" sz="1800" b="1" i="0" u="none">
                <a:solidFill>
                  <a:srgbClr val="C00000"/>
                </a:solidFill>
                <a:latin typeface="Arial"/>
                <a:ea typeface="Arial"/>
                <a:cs typeface="Arial"/>
                <a:sym typeface="Arial"/>
              </a:rPr>
              <a:t>Does not contain</a:t>
            </a:r>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Eg: Construct a DFA over input Σ={a, b, c} that accepts strings which does not contain bbb.</a:t>
            </a:r>
            <a:endParaRPr/>
          </a:p>
          <a:p>
            <a:pPr marL="342900" marR="0" lvl="0" indent="-3429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5. Divisibility</a:t>
            </a:r>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Construct a DFA over input Σ={0,1} that accepts numbers that are divisible by five. </a:t>
            </a:r>
            <a:endParaRPr/>
          </a:p>
          <a:p>
            <a:pPr marL="342900" marR="0" lvl="0" indent="-3429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6. Even / Odd</a:t>
            </a:r>
            <a:endParaRPr/>
          </a:p>
          <a:p>
            <a:pPr marL="342900" marR="0" lvl="0" indent="-342900" algn="l"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 </a:t>
            </a:r>
            <a:r>
              <a:rPr lang="en-US" sz="1800" b="0" i="0" u="none">
                <a:solidFill>
                  <a:schemeClr val="dk1"/>
                </a:solidFill>
                <a:latin typeface="Arial"/>
                <a:ea typeface="Arial"/>
                <a:cs typeface="Arial"/>
                <a:sym typeface="Arial"/>
              </a:rPr>
              <a:t>Construct a DFA over the input</a:t>
            </a:r>
            <a:r>
              <a:rPr lang="en-US" sz="1800" b="1" i="0" u="none">
                <a:solidFill>
                  <a:srgbClr val="C00000"/>
                </a:solidFill>
                <a:latin typeface="Arial"/>
                <a:ea typeface="Arial"/>
                <a:cs typeface="Arial"/>
                <a:sym typeface="Arial"/>
              </a:rPr>
              <a:t> </a:t>
            </a:r>
            <a:r>
              <a:rPr lang="en-US" sz="1800" b="0" i="0" u="none">
                <a:solidFill>
                  <a:schemeClr val="dk1"/>
                </a:solidFill>
                <a:latin typeface="Arial"/>
                <a:ea typeface="Arial"/>
                <a:cs typeface="Arial"/>
                <a:sym typeface="Arial"/>
              </a:rPr>
              <a:t>Σ={0,1} that accepts odd number of 1s and even no of 0.</a:t>
            </a:r>
            <a:endParaRPr sz="1800" b="1" i="0" u="none">
              <a:solidFill>
                <a:srgbClr val="C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546"/>
        <p:cNvGrpSpPr/>
        <p:nvPr/>
      </p:nvGrpSpPr>
      <p:grpSpPr>
        <a:xfrm>
          <a:off x="0" y="0"/>
          <a:ext cx="0" cy="0"/>
          <a:chOff x="0" y="0"/>
          <a:chExt cx="0" cy="0"/>
        </a:xfrm>
      </p:grpSpPr>
      <p:sp>
        <p:nvSpPr>
          <p:cNvPr id="547" name="Google Shape;547;p62"/>
          <p:cNvSpPr txBox="1">
            <a:spLocks noGrp="1"/>
          </p:cNvSpPr>
          <p:nvPr>
            <p:ph type="title"/>
          </p:nvPr>
        </p:nvSpPr>
        <p:spPr>
          <a:xfrm>
            <a:off x="457200" y="254000"/>
            <a:ext cx="8229600" cy="1143000"/>
          </a:xfrm>
          <a:prstGeom prst="rect">
            <a:avLst/>
          </a:prstGeom>
          <a:noFill/>
          <a:ln>
            <a:noFill/>
          </a:ln>
        </p:spPr>
        <p:txBody>
          <a:bodyPr spcFirstLastPara="1" wrap="square" lIns="91425" tIns="45700" rIns="91425" bIns="45700" anchor="b" anchorCtr="0">
            <a:normAutofit/>
          </a:bodyPr>
          <a:lstStyle/>
          <a:p>
            <a:pPr marL="53975" lvl="0" indent="0" algn="l" rtl="0">
              <a:lnSpc>
                <a:spcPct val="85000"/>
              </a:lnSpc>
              <a:spcBef>
                <a:spcPts val="0"/>
              </a:spcBef>
              <a:spcAft>
                <a:spcPts val="0"/>
              </a:spcAft>
              <a:buClr>
                <a:srgbClr val="010103"/>
              </a:buClr>
              <a:buSzPts val="2100"/>
              <a:buFont typeface="Arial"/>
              <a:buNone/>
            </a:pPr>
            <a:r>
              <a:rPr lang="en-US" sz="2100" b="1" i="0" u="none">
                <a:solidFill>
                  <a:srgbClr val="010103"/>
                </a:solidFill>
                <a:latin typeface="Arial"/>
                <a:ea typeface="Arial"/>
                <a:cs typeface="Arial"/>
                <a:sym typeface="Arial"/>
              </a:rPr>
              <a:t>Language of DFA</a:t>
            </a:r>
            <a:endParaRPr/>
          </a:p>
        </p:txBody>
      </p:sp>
      <p:pic>
        <p:nvPicPr>
          <p:cNvPr id="548" name="Google Shape;548;p62"/>
          <p:cNvPicPr preferRelativeResize="0">
            <a:picLocks noGrp="1"/>
          </p:cNvPicPr>
          <p:nvPr>
            <p:ph type="body" idx="1"/>
          </p:nvPr>
        </p:nvPicPr>
        <p:blipFill rotWithShape="1">
          <a:blip r:embed="rId3">
            <a:alphaModFix/>
          </a:blip>
          <a:srcRect/>
          <a:stretch/>
        </p:blipFill>
        <p:spPr>
          <a:xfrm>
            <a:off x="1066800" y="1828800"/>
            <a:ext cx="6324600" cy="3481387"/>
          </a:xfrm>
          <a:prstGeom prst="rect">
            <a:avLst/>
          </a:prstGeom>
          <a:noFill/>
          <a:ln>
            <a:noFill/>
          </a:ln>
        </p:spPr>
      </p:pic>
      <p:sp>
        <p:nvSpPr>
          <p:cNvPr id="549" name="Google Shape;549;p6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Google Shape;554;p6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36</a:t>
            </a:fld>
            <a:endParaRPr/>
          </a:p>
        </p:txBody>
      </p:sp>
      <p:sp>
        <p:nvSpPr>
          <p:cNvPr id="555" name="Google Shape;555;p63"/>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010103"/>
              </a:buClr>
              <a:buSzPts val="2400"/>
              <a:buFont typeface="Arial"/>
              <a:buNone/>
            </a:pPr>
            <a:r>
              <a:rPr lang="en-US" sz="2400" b="1" i="0" u="none">
                <a:solidFill>
                  <a:srgbClr val="010103"/>
                </a:solidFill>
                <a:latin typeface="Arial"/>
                <a:ea typeface="Arial"/>
                <a:cs typeface="Arial"/>
                <a:sym typeface="Arial"/>
              </a:rPr>
              <a:t>Regular Languages</a:t>
            </a:r>
            <a:endParaRPr/>
          </a:p>
        </p:txBody>
      </p:sp>
      <p:sp>
        <p:nvSpPr>
          <p:cNvPr id="556" name="Google Shape;556;p63"/>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p>
            <a:pPr marL="90487" lvl="0" indent="-152400" algn="l" rtl="0">
              <a:lnSpc>
                <a:spcPct val="90000"/>
              </a:lnSpc>
              <a:spcBef>
                <a:spcPts val="0"/>
              </a:spcBef>
              <a:spcAft>
                <a:spcPts val="0"/>
              </a:spcAft>
              <a:buClr>
                <a:schemeClr val="accent1"/>
              </a:buClr>
              <a:buSzPts val="2400"/>
              <a:buFont typeface="Calibri"/>
              <a:buChar char=" "/>
            </a:pPr>
            <a:r>
              <a:rPr lang="en-US" sz="2400" b="0" i="0" u="none">
                <a:solidFill>
                  <a:srgbClr val="FF0000"/>
                </a:solidFill>
                <a:latin typeface="Calibri"/>
                <a:ea typeface="Calibri"/>
                <a:cs typeface="Calibri"/>
                <a:sym typeface="Calibri"/>
              </a:rPr>
              <a:t>Definition</a:t>
            </a:r>
            <a:r>
              <a:rPr lang="en-US" sz="2400" b="0" i="0" u="none">
                <a:solidFill>
                  <a:srgbClr val="404040"/>
                </a:solidFill>
                <a:latin typeface="Calibri"/>
                <a:ea typeface="Calibri"/>
                <a:cs typeface="Calibri"/>
                <a:sym typeface="Calibri"/>
              </a:rPr>
              <a:t>: A Language is </a:t>
            </a:r>
            <a:r>
              <a:rPr lang="en-US" sz="2400" b="0" i="0" u="none">
                <a:solidFill>
                  <a:schemeClr val="accent1"/>
                </a:solidFill>
                <a:latin typeface="Calibri"/>
                <a:ea typeface="Calibri"/>
                <a:cs typeface="Calibri"/>
                <a:sym typeface="Calibri"/>
              </a:rPr>
              <a:t>regular</a:t>
            </a:r>
            <a:r>
              <a:rPr lang="en-US" sz="2400" b="0" i="0" u="none">
                <a:solidFill>
                  <a:srgbClr val="404040"/>
                </a:solidFill>
                <a:latin typeface="Calibri"/>
                <a:ea typeface="Calibri"/>
                <a:cs typeface="Calibri"/>
                <a:sym typeface="Calibri"/>
              </a:rPr>
              <a:t> iff there is a DFA that accepts it. </a:t>
            </a:r>
            <a:endParaRPr/>
          </a:p>
          <a:p>
            <a:pPr marL="90487" lvl="0" indent="-152400" algn="l" rtl="0">
              <a:lnSpc>
                <a:spcPct val="90000"/>
              </a:lnSpc>
              <a:spcBef>
                <a:spcPts val="1400"/>
              </a:spcBef>
              <a:spcAft>
                <a:spcPts val="0"/>
              </a:spcAft>
              <a:buClr>
                <a:schemeClr val="accent1"/>
              </a:buClr>
              <a:buSzPts val="2400"/>
              <a:buFont typeface="Calibri"/>
              <a:buChar char=" "/>
            </a:pPr>
            <a:r>
              <a:rPr lang="en-US" sz="2400" b="0" i="0" u="none">
                <a:solidFill>
                  <a:srgbClr val="008000"/>
                </a:solidFill>
                <a:latin typeface="Calibri"/>
                <a:ea typeface="Calibri"/>
                <a:cs typeface="Calibri"/>
                <a:sym typeface="Calibri"/>
              </a:rPr>
              <a:t>Examples: </a:t>
            </a:r>
            <a:endParaRPr/>
          </a:p>
          <a:p>
            <a:pPr marL="382587" lvl="1" indent="-182561" algn="l" rtl="0">
              <a:lnSpc>
                <a:spcPct val="90000"/>
              </a:lnSpc>
              <a:spcBef>
                <a:spcPts val="400"/>
              </a:spcBef>
              <a:spcAft>
                <a:spcPts val="0"/>
              </a:spcAft>
              <a:buClr>
                <a:schemeClr val="accent1"/>
              </a:buClr>
              <a:buSzPts val="2000"/>
              <a:buFont typeface="Calibri"/>
              <a:buChar char="◦"/>
            </a:pPr>
            <a:r>
              <a:rPr lang="en-US" sz="2000" b="0" i="0" u="none">
                <a:solidFill>
                  <a:srgbClr val="008000"/>
                </a:solidFill>
                <a:latin typeface="Calibri"/>
                <a:ea typeface="Calibri"/>
                <a:cs typeface="Calibri"/>
                <a:sym typeface="Calibri"/>
              </a:rPr>
              <a:t>φ</a:t>
            </a:r>
            <a:endParaRPr/>
          </a:p>
          <a:p>
            <a:pPr marL="382587" lvl="1" indent="-182561" algn="l" rtl="0">
              <a:lnSpc>
                <a:spcPct val="90000"/>
              </a:lnSpc>
              <a:spcBef>
                <a:spcPts val="600"/>
              </a:spcBef>
              <a:spcAft>
                <a:spcPts val="0"/>
              </a:spcAft>
              <a:buClr>
                <a:schemeClr val="accent1"/>
              </a:buClr>
              <a:buSzPts val="2000"/>
              <a:buFont typeface="Calibri"/>
              <a:buChar char="◦"/>
            </a:pPr>
            <a:r>
              <a:rPr lang="en-US" sz="2000" b="0" i="0" u="none">
                <a:solidFill>
                  <a:srgbClr val="008000"/>
                </a:solidFill>
                <a:latin typeface="Calibri"/>
                <a:ea typeface="Calibri"/>
                <a:cs typeface="Calibri"/>
                <a:sym typeface="Calibri"/>
              </a:rPr>
              <a:t>{ε}</a:t>
            </a:r>
            <a:endParaRPr/>
          </a:p>
          <a:p>
            <a:pPr marL="382587" lvl="1" indent="-182561" algn="l" rtl="0">
              <a:lnSpc>
                <a:spcPct val="90000"/>
              </a:lnSpc>
              <a:spcBef>
                <a:spcPts val="600"/>
              </a:spcBef>
              <a:spcAft>
                <a:spcPts val="0"/>
              </a:spcAft>
              <a:buClr>
                <a:schemeClr val="accent1"/>
              </a:buClr>
              <a:buSzPts val="2000"/>
              <a:buFont typeface="Calibri"/>
              <a:buChar char="◦"/>
            </a:pPr>
            <a:r>
              <a:rPr lang="en-US" sz="2000" b="0" i="0" u="none">
                <a:solidFill>
                  <a:srgbClr val="008000"/>
                </a:solidFill>
                <a:latin typeface="Calibri"/>
                <a:ea typeface="Calibri"/>
                <a:cs typeface="Calibri"/>
                <a:sym typeface="Calibri"/>
              </a:rPr>
              <a:t>Σ</a:t>
            </a:r>
            <a:r>
              <a:rPr lang="en-US" sz="1800" b="0" i="0" u="none" baseline="30000">
                <a:solidFill>
                  <a:srgbClr val="008000"/>
                </a:solidFill>
                <a:latin typeface="Calibri"/>
                <a:ea typeface="Calibri"/>
                <a:cs typeface="Calibri"/>
                <a:sym typeface="Calibri"/>
              </a:rPr>
              <a:t>*</a:t>
            </a:r>
            <a:endParaRPr/>
          </a:p>
          <a:p>
            <a:pPr marL="382587" lvl="1" indent="-182561" algn="l" rtl="0">
              <a:lnSpc>
                <a:spcPct val="90000"/>
              </a:lnSpc>
              <a:spcBef>
                <a:spcPts val="600"/>
              </a:spcBef>
              <a:spcAft>
                <a:spcPts val="0"/>
              </a:spcAft>
              <a:buClr>
                <a:schemeClr val="accent1"/>
              </a:buClr>
              <a:buSzPts val="2000"/>
              <a:buFont typeface="Calibri"/>
              <a:buChar char="◦"/>
            </a:pPr>
            <a:r>
              <a:rPr lang="en-US" sz="2000" b="0" i="0" u="none">
                <a:solidFill>
                  <a:srgbClr val="008000"/>
                </a:solidFill>
                <a:latin typeface="Calibri"/>
                <a:ea typeface="Calibri"/>
                <a:cs typeface="Calibri"/>
                <a:sym typeface="Calibri"/>
              </a:rPr>
              <a:t>{w in {0,1}* | second symbol of w is a 1}	</a:t>
            </a:r>
            <a:endParaRPr/>
          </a:p>
          <a:p>
            <a:pPr marL="382587" lvl="1" indent="-182561" algn="l" rtl="0">
              <a:lnSpc>
                <a:spcPct val="90000"/>
              </a:lnSpc>
              <a:spcBef>
                <a:spcPts val="600"/>
              </a:spcBef>
              <a:spcAft>
                <a:spcPts val="0"/>
              </a:spcAft>
              <a:buClr>
                <a:schemeClr val="accent1"/>
              </a:buClr>
              <a:buSzPts val="2000"/>
              <a:buFont typeface="Calibri"/>
              <a:buChar char="◦"/>
            </a:pPr>
            <a:r>
              <a:rPr lang="en-US" sz="2000" b="0" i="0" u="none">
                <a:solidFill>
                  <a:srgbClr val="008000"/>
                </a:solidFill>
                <a:latin typeface="Calibri"/>
                <a:ea typeface="Calibri"/>
                <a:cs typeface="Calibri"/>
                <a:sym typeface="Calibri"/>
              </a:rPr>
              <a:t> {w in {0,1}* | second last symbol of w is a 1}  </a:t>
            </a:r>
            <a:endParaRPr sz="2000" b="0" i="0" u="none">
              <a:solidFill>
                <a:srgbClr val="0066FF"/>
              </a:solidFill>
              <a:latin typeface="Calibri"/>
              <a:ea typeface="Calibri"/>
              <a:cs typeface="Calibri"/>
              <a:sym typeface="Calibri"/>
            </a:endParaRPr>
          </a:p>
          <a:p>
            <a:pPr marL="382587" lvl="1" indent="-182561" algn="l" rtl="0">
              <a:lnSpc>
                <a:spcPct val="90000"/>
              </a:lnSpc>
              <a:spcBef>
                <a:spcPts val="600"/>
              </a:spcBef>
              <a:spcAft>
                <a:spcPts val="0"/>
              </a:spcAft>
              <a:buClr>
                <a:schemeClr val="accent1"/>
              </a:buClr>
              <a:buSzPts val="2000"/>
              <a:buFont typeface="Calibri"/>
              <a:buChar char="◦"/>
            </a:pPr>
            <a:r>
              <a:rPr lang="en-US" sz="2000" b="0" i="0" u="none">
                <a:solidFill>
                  <a:srgbClr val="008000"/>
                </a:solidFill>
                <a:latin typeface="Calibri"/>
                <a:ea typeface="Calibri"/>
                <a:cs typeface="Calibri"/>
                <a:sym typeface="Calibri"/>
              </a:rPr>
              <a:t>{w in {0,1}* | w contains 010 as a substring}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60"/>
        <p:cNvGrpSpPr/>
        <p:nvPr/>
      </p:nvGrpSpPr>
      <p:grpSpPr>
        <a:xfrm>
          <a:off x="0" y="0"/>
          <a:ext cx="0" cy="0"/>
          <a:chOff x="0" y="0"/>
          <a:chExt cx="0" cy="0"/>
        </a:xfrm>
      </p:grpSpPr>
      <p:sp>
        <p:nvSpPr>
          <p:cNvPr id="561" name="Google Shape;561;p6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37</a:t>
            </a:fld>
            <a:endParaRPr/>
          </a:p>
        </p:txBody>
      </p:sp>
      <p:sp>
        <p:nvSpPr>
          <p:cNvPr id="562" name="Google Shape;562;p64"/>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010103"/>
              </a:buClr>
              <a:buSzPts val="2000"/>
              <a:buFont typeface="Arial"/>
              <a:buNone/>
            </a:pPr>
            <a:r>
              <a:rPr lang="en-US" sz="2000" b="1" i="0" u="none">
                <a:solidFill>
                  <a:srgbClr val="010103"/>
                </a:solidFill>
                <a:latin typeface="Arial"/>
                <a:ea typeface="Arial"/>
                <a:cs typeface="Arial"/>
                <a:sym typeface="Arial"/>
              </a:rPr>
              <a:t>Nondeterministic Finite Automaton (NFA) </a:t>
            </a:r>
            <a:endParaRPr/>
          </a:p>
        </p:txBody>
      </p:sp>
      <p:sp>
        <p:nvSpPr>
          <p:cNvPr id="563" name="Google Shape;563;p64"/>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p>
            <a:pPr marL="90487" lvl="0" indent="-127000" algn="l" rtl="0">
              <a:lnSpc>
                <a:spcPct val="90000"/>
              </a:lnSpc>
              <a:spcBef>
                <a:spcPts val="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Generalization of DFA. Allows:</a:t>
            </a:r>
            <a:endParaRPr/>
          </a:p>
          <a:p>
            <a:pPr marL="382587" lvl="1" indent="-182561" algn="l" rtl="0">
              <a:lnSpc>
                <a:spcPct val="90000"/>
              </a:lnSpc>
              <a:spcBef>
                <a:spcPts val="400"/>
              </a:spcBef>
              <a:spcAft>
                <a:spcPts val="0"/>
              </a:spcAft>
              <a:buClr>
                <a:schemeClr val="accent1"/>
              </a:buClr>
              <a:buSzPts val="1800"/>
              <a:buFont typeface="Calibri"/>
              <a:buChar char="◦"/>
            </a:pPr>
            <a:r>
              <a:rPr lang="en-US" sz="1800" b="0" i="0" u="none">
                <a:solidFill>
                  <a:srgbClr val="404040"/>
                </a:solidFill>
                <a:latin typeface="Calibri"/>
                <a:ea typeface="Calibri"/>
                <a:cs typeface="Calibri"/>
                <a:sym typeface="Calibri"/>
              </a:rPr>
              <a:t>0 or more next states for the same (q, σ).</a:t>
            </a:r>
            <a:endParaRPr/>
          </a:p>
          <a:p>
            <a:pPr marL="566737" lvl="2" indent="-182562" algn="l" rtl="0">
              <a:lnSpc>
                <a:spcPct val="90000"/>
              </a:lnSpc>
              <a:spcBef>
                <a:spcPts val="600"/>
              </a:spcBef>
              <a:spcAft>
                <a:spcPts val="0"/>
              </a:spcAft>
              <a:buClr>
                <a:schemeClr val="accent1"/>
              </a:buClr>
              <a:buSzPts val="1400"/>
              <a:buFont typeface="Calibri"/>
              <a:buChar char="◦"/>
            </a:pPr>
            <a:r>
              <a:rPr lang="en-US" sz="1400" b="0" i="0" u="none">
                <a:solidFill>
                  <a:srgbClr val="FF9933"/>
                </a:solidFill>
                <a:latin typeface="Calibri"/>
                <a:ea typeface="Calibri"/>
                <a:cs typeface="Calibri"/>
                <a:sym typeface="Calibri"/>
              </a:rPr>
              <a:t>Guessing</a:t>
            </a:r>
            <a:endParaRPr sz="1400" b="0" i="0" u="none">
              <a:solidFill>
                <a:srgbClr val="404040"/>
              </a:solidFill>
              <a:latin typeface="Calibri"/>
              <a:ea typeface="Calibri"/>
              <a:cs typeface="Calibri"/>
              <a:sym typeface="Calibri"/>
            </a:endParaRPr>
          </a:p>
          <a:p>
            <a:pPr marL="382587" lvl="1" indent="-182561" algn="l" rtl="0">
              <a:lnSpc>
                <a:spcPct val="90000"/>
              </a:lnSpc>
              <a:spcBef>
                <a:spcPts val="600"/>
              </a:spcBef>
              <a:spcAft>
                <a:spcPts val="0"/>
              </a:spcAft>
              <a:buClr>
                <a:schemeClr val="accent1"/>
              </a:buClr>
              <a:buSzPts val="1800"/>
              <a:buFont typeface="Calibri"/>
              <a:buChar char="◦"/>
            </a:pPr>
            <a:r>
              <a:rPr lang="en-US" sz="1800" b="0" i="0" u="none">
                <a:solidFill>
                  <a:srgbClr val="404040"/>
                </a:solidFill>
                <a:latin typeface="Calibri"/>
                <a:ea typeface="Calibri"/>
                <a:cs typeface="Calibri"/>
                <a:sym typeface="Calibri"/>
              </a:rPr>
              <a:t>Transitions labeled by the empty string. </a:t>
            </a:r>
            <a:endParaRPr/>
          </a:p>
          <a:p>
            <a:pPr marL="566737" lvl="2" indent="-182562" algn="l" rtl="0">
              <a:lnSpc>
                <a:spcPct val="90000"/>
              </a:lnSpc>
              <a:spcBef>
                <a:spcPts val="600"/>
              </a:spcBef>
              <a:spcAft>
                <a:spcPts val="0"/>
              </a:spcAft>
              <a:buClr>
                <a:schemeClr val="accent1"/>
              </a:buClr>
              <a:buSzPts val="1400"/>
              <a:buFont typeface="Calibri"/>
              <a:buChar char="◦"/>
            </a:pPr>
            <a:r>
              <a:rPr lang="en-US" sz="1400" b="0" i="0" u="none">
                <a:solidFill>
                  <a:srgbClr val="FF9933"/>
                </a:solidFill>
                <a:latin typeface="Calibri"/>
                <a:ea typeface="Calibri"/>
                <a:cs typeface="Calibri"/>
                <a:sym typeface="Calibri"/>
              </a:rPr>
              <a:t>Changing state without reading input</a:t>
            </a:r>
            <a:r>
              <a:rPr lang="en-US" sz="1400" b="0" i="0" u="none">
                <a:solidFill>
                  <a:srgbClr val="404040"/>
                </a:solidFill>
                <a:latin typeface="Calibri"/>
                <a:ea typeface="Calibri"/>
                <a:cs typeface="Calibri"/>
                <a:sym typeface="Calibri"/>
              </a:rPr>
              <a:t> </a:t>
            </a:r>
            <a:endParaRPr/>
          </a:p>
          <a:p>
            <a:pPr marL="90487" lvl="0" indent="-127000" algn="l" rtl="0">
              <a:lnSpc>
                <a:spcPct val="90000"/>
              </a:lnSpc>
              <a:spcBef>
                <a:spcPts val="16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Motivation: Flexibility. </a:t>
            </a:r>
            <a:endParaRPr/>
          </a:p>
          <a:p>
            <a:pPr marL="382587" lvl="1" indent="-182561" algn="l" rtl="0">
              <a:lnSpc>
                <a:spcPct val="90000"/>
              </a:lnSpc>
              <a:spcBef>
                <a:spcPts val="400"/>
              </a:spcBef>
              <a:spcAft>
                <a:spcPts val="0"/>
              </a:spcAft>
              <a:buClr>
                <a:schemeClr val="accent1"/>
              </a:buClr>
              <a:buSzPts val="1800"/>
              <a:buFont typeface="Calibri"/>
              <a:buChar char="◦"/>
            </a:pPr>
            <a:r>
              <a:rPr lang="en-US" sz="1800" b="0" i="0" u="none">
                <a:solidFill>
                  <a:srgbClr val="404040"/>
                </a:solidFill>
                <a:latin typeface="Calibri"/>
                <a:ea typeface="Calibri"/>
                <a:cs typeface="Calibri"/>
                <a:sym typeface="Calibri"/>
              </a:rPr>
              <a:t>Easier to prove many closure properties.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68" name="Google Shape;568;p65"/>
          <p:cNvSpPr txBox="1"/>
          <p:nvPr/>
        </p:nvSpPr>
        <p:spPr>
          <a:xfrm>
            <a:off x="2111375" y="904875"/>
            <a:ext cx="4403725"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10103"/>
              </a:buClr>
              <a:buSzPts val="2000"/>
              <a:buFont typeface="Arial"/>
              <a:buNone/>
            </a:pPr>
            <a:r>
              <a:rPr lang="en-US" sz="2000" b="1" i="0" u="none">
                <a:solidFill>
                  <a:srgbClr val="010103"/>
                </a:solidFill>
                <a:latin typeface="Arial"/>
                <a:ea typeface="Arial"/>
                <a:cs typeface="Arial"/>
                <a:sym typeface="Arial"/>
              </a:rPr>
              <a:t>Nondeterministic Finite Automata:</a:t>
            </a:r>
            <a:endParaRPr/>
          </a:p>
        </p:txBody>
      </p:sp>
      <p:pic>
        <p:nvPicPr>
          <p:cNvPr id="569" name="Google Shape;569;p65"/>
          <p:cNvPicPr preferRelativeResize="0"/>
          <p:nvPr/>
        </p:nvPicPr>
        <p:blipFill rotWithShape="1">
          <a:blip r:embed="rId3">
            <a:alphaModFix/>
          </a:blip>
          <a:srcRect/>
          <a:stretch/>
        </p:blipFill>
        <p:spPr>
          <a:xfrm>
            <a:off x="571500" y="1344612"/>
            <a:ext cx="7454900" cy="4672012"/>
          </a:xfrm>
          <a:prstGeom prst="rect">
            <a:avLst/>
          </a:prstGeom>
          <a:noFill/>
          <a:ln>
            <a:noFill/>
          </a:ln>
        </p:spPr>
      </p:pic>
      <p:sp>
        <p:nvSpPr>
          <p:cNvPr id="570" name="Google Shape;570;p65"/>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74"/>
        <p:cNvGrpSpPr/>
        <p:nvPr/>
      </p:nvGrpSpPr>
      <p:grpSpPr>
        <a:xfrm>
          <a:off x="0" y="0"/>
          <a:ext cx="0" cy="0"/>
          <a:chOff x="0" y="0"/>
          <a:chExt cx="0" cy="0"/>
        </a:xfrm>
      </p:grpSpPr>
      <p:sp>
        <p:nvSpPr>
          <p:cNvPr id="575" name="Google Shape;575;p66"/>
          <p:cNvSpPr txBox="1"/>
          <p:nvPr/>
        </p:nvSpPr>
        <p:spPr>
          <a:xfrm>
            <a:off x="2111375" y="904875"/>
            <a:ext cx="4468812"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New Roman"/>
              <a:buNone/>
            </a:pPr>
            <a:r>
              <a:rPr lang="en-US" sz="2400" b="0" i="0" u="none">
                <a:solidFill>
                  <a:srgbClr val="FF0000"/>
                </a:solidFill>
                <a:latin typeface="Times New Roman"/>
                <a:ea typeface="Times New Roman"/>
                <a:cs typeface="Times New Roman"/>
                <a:sym typeface="Times New Roman"/>
              </a:rPr>
              <a:t>Nondeterministic Finite Automata:</a:t>
            </a:r>
            <a:endParaRPr/>
          </a:p>
        </p:txBody>
      </p:sp>
      <p:sp>
        <p:nvSpPr>
          <p:cNvPr id="576" name="Google Shape;576;p66"/>
          <p:cNvSpPr txBox="1"/>
          <p:nvPr/>
        </p:nvSpPr>
        <p:spPr>
          <a:xfrm>
            <a:off x="0" y="1387475"/>
            <a:ext cx="2819400" cy="738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NFA that reads strings ending with 01</a:t>
            </a:r>
            <a:endParaRPr/>
          </a:p>
        </p:txBody>
      </p:sp>
      <p:pic>
        <p:nvPicPr>
          <p:cNvPr id="577" name="Google Shape;577;p66"/>
          <p:cNvPicPr preferRelativeResize="0"/>
          <p:nvPr/>
        </p:nvPicPr>
        <p:blipFill rotWithShape="1">
          <a:blip r:embed="rId3">
            <a:alphaModFix/>
          </a:blip>
          <a:srcRect/>
          <a:stretch/>
        </p:blipFill>
        <p:spPr>
          <a:xfrm>
            <a:off x="3460750" y="1600200"/>
            <a:ext cx="5683250" cy="1536700"/>
          </a:xfrm>
          <a:prstGeom prst="rect">
            <a:avLst/>
          </a:prstGeom>
          <a:noFill/>
          <a:ln>
            <a:noFill/>
          </a:ln>
        </p:spPr>
      </p:pic>
      <p:pic>
        <p:nvPicPr>
          <p:cNvPr id="578" name="Google Shape;578;p66"/>
          <p:cNvPicPr preferRelativeResize="0"/>
          <p:nvPr/>
        </p:nvPicPr>
        <p:blipFill rotWithShape="1">
          <a:blip r:embed="rId4">
            <a:alphaModFix/>
          </a:blip>
          <a:srcRect/>
          <a:stretch/>
        </p:blipFill>
        <p:spPr>
          <a:xfrm>
            <a:off x="765175" y="3108325"/>
            <a:ext cx="2287587" cy="2506662"/>
          </a:xfrm>
          <a:prstGeom prst="rect">
            <a:avLst/>
          </a:prstGeom>
          <a:noFill/>
          <a:ln>
            <a:noFill/>
          </a:ln>
        </p:spPr>
      </p:pic>
      <p:pic>
        <p:nvPicPr>
          <p:cNvPr id="579" name="Google Shape;579;p66"/>
          <p:cNvPicPr preferRelativeResize="0"/>
          <p:nvPr/>
        </p:nvPicPr>
        <p:blipFill rotWithShape="1">
          <a:blip r:embed="rId5">
            <a:alphaModFix/>
          </a:blip>
          <a:srcRect/>
          <a:stretch/>
        </p:blipFill>
        <p:spPr>
          <a:xfrm>
            <a:off x="4429125" y="3176587"/>
            <a:ext cx="3675062" cy="2303462"/>
          </a:xfrm>
          <a:prstGeom prst="rect">
            <a:avLst/>
          </a:prstGeom>
          <a:noFill/>
          <a:ln>
            <a:noFill/>
          </a:ln>
        </p:spPr>
      </p:pic>
      <p:sp>
        <p:nvSpPr>
          <p:cNvPr id="580" name="Google Shape;580;p66"/>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a:t>
            </a:fld>
            <a:endParaRPr/>
          </a:p>
        </p:txBody>
      </p:sp>
      <p:sp>
        <p:nvSpPr>
          <p:cNvPr id="213" name="Google Shape;213;p31"/>
          <p:cNvSpPr txBox="1"/>
          <p:nvPr/>
        </p:nvSpPr>
        <p:spPr>
          <a:xfrm>
            <a:off x="533400" y="152400"/>
            <a:ext cx="77724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ALLEN TURING</a:t>
            </a:r>
            <a:endParaRPr/>
          </a:p>
        </p:txBody>
      </p:sp>
      <p:sp>
        <p:nvSpPr>
          <p:cNvPr id="214" name="Google Shape;214;p31"/>
          <p:cNvSpPr txBox="1"/>
          <p:nvPr/>
        </p:nvSpPr>
        <p:spPr>
          <a:xfrm>
            <a:off x="381000" y="990600"/>
            <a:ext cx="8382000" cy="424656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Turing Award is an annual prize given by the Association for Computing Machinery (ACM). </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An individual selected for contributions of a technical nature made to the computing community.</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The Turing Award is recognized as the "highest distinction in computer science" and "Nobel Prize of Computing“. </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He is known as father of Artificial Intelligence.</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Turing machine: stored program concept</a:t>
            </a:r>
            <a:endParaRPr/>
          </a:p>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Google Shape;585;p67"/>
          <p:cNvSpPr txBox="1"/>
          <p:nvPr/>
        </p:nvSpPr>
        <p:spPr>
          <a:xfrm>
            <a:off x="2111375" y="904875"/>
            <a:ext cx="4468812"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New Roman"/>
              <a:buNone/>
            </a:pPr>
            <a:r>
              <a:rPr lang="en-US" sz="2400" b="0" i="0" u="none">
                <a:solidFill>
                  <a:srgbClr val="FF0000"/>
                </a:solidFill>
                <a:latin typeface="Times New Roman"/>
                <a:ea typeface="Times New Roman"/>
                <a:cs typeface="Times New Roman"/>
                <a:sym typeface="Times New Roman"/>
              </a:rPr>
              <a:t>Nondeterministic Finite Automata:</a:t>
            </a:r>
            <a:endParaRPr/>
          </a:p>
        </p:txBody>
      </p:sp>
      <p:sp>
        <p:nvSpPr>
          <p:cNvPr id="586" name="Google Shape;586;p67"/>
          <p:cNvSpPr txBox="1"/>
          <p:nvPr/>
        </p:nvSpPr>
        <p:spPr>
          <a:xfrm>
            <a:off x="0" y="1387475"/>
            <a:ext cx="2473325"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NFA Example </a:t>
            </a:r>
            <a:endParaRPr/>
          </a:p>
        </p:txBody>
      </p:sp>
      <p:pic>
        <p:nvPicPr>
          <p:cNvPr id="587" name="Google Shape;587;p67"/>
          <p:cNvPicPr preferRelativeResize="0"/>
          <p:nvPr/>
        </p:nvPicPr>
        <p:blipFill rotWithShape="1">
          <a:blip r:embed="rId3">
            <a:alphaModFix/>
          </a:blip>
          <a:srcRect/>
          <a:stretch/>
        </p:blipFill>
        <p:spPr>
          <a:xfrm>
            <a:off x="2111375" y="1755775"/>
            <a:ext cx="5373687" cy="1912937"/>
          </a:xfrm>
          <a:prstGeom prst="rect">
            <a:avLst/>
          </a:prstGeom>
          <a:noFill/>
          <a:ln>
            <a:noFill/>
          </a:ln>
        </p:spPr>
      </p:pic>
      <p:pic>
        <p:nvPicPr>
          <p:cNvPr id="588" name="Google Shape;588;p67"/>
          <p:cNvPicPr preferRelativeResize="0"/>
          <p:nvPr/>
        </p:nvPicPr>
        <p:blipFill rotWithShape="1">
          <a:blip r:embed="rId4">
            <a:alphaModFix/>
          </a:blip>
          <a:srcRect/>
          <a:stretch/>
        </p:blipFill>
        <p:spPr>
          <a:xfrm>
            <a:off x="215900" y="2998787"/>
            <a:ext cx="2759075" cy="3048000"/>
          </a:xfrm>
          <a:prstGeom prst="rect">
            <a:avLst/>
          </a:prstGeom>
          <a:noFill/>
          <a:ln>
            <a:noFill/>
          </a:ln>
        </p:spPr>
      </p:pic>
      <p:sp>
        <p:nvSpPr>
          <p:cNvPr id="589" name="Google Shape;589;p67"/>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8"/>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None/>
            </a:pPr>
            <a:endParaRPr sz="4800">
              <a:solidFill>
                <a:srgbClr val="404040"/>
              </a:solidFill>
              <a:latin typeface="Calibri"/>
              <a:ea typeface="Calibri"/>
              <a:cs typeface="Calibri"/>
              <a:sym typeface="Calibri"/>
            </a:endParaRPr>
          </a:p>
        </p:txBody>
      </p:sp>
      <p:sp>
        <p:nvSpPr>
          <p:cNvPr id="595" name="Google Shape;595;p68"/>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p>
            <a:pPr marL="90488" marR="0" lvl="0" indent="0" algn="l" rtl="0">
              <a:lnSpc>
                <a:spcPct val="90000"/>
              </a:lnSpc>
              <a:spcBef>
                <a:spcPts val="0"/>
              </a:spcBef>
              <a:spcAft>
                <a:spcPts val="0"/>
              </a:spcAft>
              <a:buClr>
                <a:schemeClr val="accent1"/>
              </a:buClr>
              <a:buSzPts val="2000"/>
              <a:buFont typeface="Calibri"/>
              <a:buNone/>
            </a:pPr>
            <a:endParaRPr sz="2000">
              <a:solidFill>
                <a:srgbClr val="404040"/>
              </a:solidFill>
              <a:latin typeface="Calibri"/>
              <a:ea typeface="Calibri"/>
              <a:cs typeface="Calibri"/>
              <a:sym typeface="Calibri"/>
            </a:endParaRPr>
          </a:p>
        </p:txBody>
      </p:sp>
      <p:sp>
        <p:nvSpPr>
          <p:cNvPr id="596" name="Google Shape;596;p6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41</a:t>
            </a:fld>
            <a:endParaRPr/>
          </a:p>
        </p:txBody>
      </p:sp>
      <p:pic>
        <p:nvPicPr>
          <p:cNvPr id="597" name="Google Shape;597;p68"/>
          <p:cNvPicPr preferRelativeResize="0"/>
          <p:nvPr/>
        </p:nvPicPr>
        <p:blipFill rotWithShape="1">
          <a:blip r:embed="rId3">
            <a:alphaModFix/>
          </a:blip>
          <a:srcRect/>
          <a:stretch/>
        </p:blipFill>
        <p:spPr>
          <a:xfrm>
            <a:off x="0" y="0"/>
            <a:ext cx="8610600" cy="6477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9"/>
          <p:cNvSpPr txBox="1">
            <a:spLocks noGrp="1"/>
          </p:cNvSpPr>
          <p:nvPr>
            <p:ph type="title"/>
          </p:nvPr>
        </p:nvSpPr>
        <p:spPr>
          <a:xfrm>
            <a:off x="822325" y="287337"/>
            <a:ext cx="7543800" cy="24606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404040"/>
              </a:buClr>
              <a:buSzPts val="4300"/>
              <a:buFont typeface="Calibri"/>
              <a:buNone/>
            </a:pPr>
            <a:r>
              <a:rPr lang="en-US" sz="4300" b="0" i="0" u="none">
                <a:solidFill>
                  <a:srgbClr val="404040"/>
                </a:solidFill>
                <a:latin typeface="Calibri"/>
                <a:ea typeface="Calibri"/>
                <a:cs typeface="Calibri"/>
                <a:sym typeface="Calibri"/>
              </a:rPr>
              <a:t>Conversion of NFA to DFA</a:t>
            </a:r>
            <a:endParaRPr/>
          </a:p>
        </p:txBody>
      </p:sp>
      <p:sp>
        <p:nvSpPr>
          <p:cNvPr id="603" name="Google Shape;603;p69"/>
          <p:cNvSpPr txBox="1">
            <a:spLocks noGrp="1"/>
          </p:cNvSpPr>
          <p:nvPr>
            <p:ph type="body" idx="1"/>
          </p:nvPr>
        </p:nvSpPr>
        <p:spPr>
          <a:xfrm>
            <a:off x="0" y="533400"/>
            <a:ext cx="8077200" cy="5943600"/>
          </a:xfrm>
          <a:prstGeom prst="rect">
            <a:avLst/>
          </a:prstGeom>
          <a:noFill/>
          <a:ln>
            <a:noFill/>
          </a:ln>
        </p:spPr>
        <p:txBody>
          <a:bodyPr spcFirstLastPara="1" wrap="square" lIns="0" tIns="45700" rIns="0" bIns="45700" anchor="t" anchorCtr="0">
            <a:noAutofit/>
          </a:bodyPr>
          <a:lstStyle/>
          <a:p>
            <a:pPr marL="90487" marR="0" lvl="0" indent="-127000" algn="l" rtl="0">
              <a:lnSpc>
                <a:spcPct val="90000"/>
              </a:lnSpc>
              <a:spcBef>
                <a:spcPts val="0"/>
              </a:spcBef>
              <a:spcAft>
                <a:spcPts val="0"/>
              </a:spcAft>
              <a:buClr>
                <a:schemeClr val="accent1"/>
              </a:buClr>
              <a:buSzPts val="2000"/>
              <a:buFont typeface="Calibri"/>
              <a:buChar char=" "/>
            </a:pPr>
            <a:r>
              <a:rPr lang="en-US" sz="2000" b="1" i="0" u="none">
                <a:solidFill>
                  <a:srgbClr val="404040"/>
                </a:solidFill>
                <a:latin typeface="Calibri"/>
                <a:ea typeface="Calibri"/>
                <a:cs typeface="Calibri"/>
                <a:sym typeface="Calibri"/>
              </a:rPr>
              <a:t>Subset Construction Method</a:t>
            </a:r>
            <a:endParaRPr/>
          </a:p>
          <a:p>
            <a:pPr marL="90487" marR="0" lvl="0" indent="-127000" algn="l" rtl="0">
              <a:lnSpc>
                <a:spcPct val="90000"/>
              </a:lnSpc>
              <a:spcBef>
                <a:spcPts val="1400"/>
              </a:spcBef>
              <a:spcAft>
                <a:spcPts val="0"/>
              </a:spcAft>
              <a:buClr>
                <a:schemeClr val="accent1"/>
              </a:buClr>
              <a:buSzPts val="2000"/>
              <a:buFont typeface="Calibri"/>
              <a:buAutoNum type="arabicPeriod"/>
            </a:pPr>
            <a:r>
              <a:rPr lang="en-US" sz="2000" b="0" i="0" u="none">
                <a:solidFill>
                  <a:srgbClr val="404040"/>
                </a:solidFill>
                <a:latin typeface="Calibri"/>
                <a:ea typeface="Calibri"/>
                <a:cs typeface="Calibri"/>
                <a:sym typeface="Calibri"/>
              </a:rPr>
              <a:t>Create the start state of the DFA by taking the -closure of the start state of the NFA.</a:t>
            </a:r>
            <a:endParaRPr/>
          </a:p>
          <a:p>
            <a:pPr marL="90487" marR="0" lvl="0" indent="-127000" algn="l" rtl="0">
              <a:lnSpc>
                <a:spcPct val="90000"/>
              </a:lnSpc>
              <a:spcBef>
                <a:spcPts val="1400"/>
              </a:spcBef>
              <a:spcAft>
                <a:spcPts val="0"/>
              </a:spcAft>
              <a:buClr>
                <a:schemeClr val="accent1"/>
              </a:buClr>
              <a:buSzPts val="2000"/>
              <a:buFont typeface="Calibri"/>
              <a:buAutoNum type="arabicPeriod"/>
            </a:pPr>
            <a:r>
              <a:rPr lang="en-US" sz="2000" b="0" i="0" u="none">
                <a:solidFill>
                  <a:srgbClr val="404040"/>
                </a:solidFill>
                <a:latin typeface="Calibri"/>
                <a:ea typeface="Calibri"/>
                <a:cs typeface="Calibri"/>
                <a:sym typeface="Calibri"/>
              </a:rPr>
              <a:t>Perform the following for the new DFA state:</a:t>
            </a:r>
            <a:br>
              <a:rPr lang="en-US" sz="2000" b="0" i="0" u="none">
                <a:solidFill>
                  <a:srgbClr val="404040"/>
                </a:solidFill>
                <a:latin typeface="Calibri"/>
                <a:ea typeface="Calibri"/>
                <a:cs typeface="Calibri"/>
                <a:sym typeface="Calibri"/>
              </a:rPr>
            </a:br>
            <a:r>
              <a:rPr lang="en-US" sz="2000" b="0" i="0" u="none">
                <a:solidFill>
                  <a:srgbClr val="404040"/>
                </a:solidFill>
                <a:latin typeface="Calibri"/>
                <a:ea typeface="Calibri"/>
                <a:cs typeface="Calibri"/>
                <a:sym typeface="Calibri"/>
              </a:rPr>
              <a:t>For each possible input symbol:</a:t>
            </a:r>
            <a:endParaRPr/>
          </a:p>
          <a:p>
            <a:pPr marL="90487" marR="0" lvl="0" indent="-90487" algn="l" rtl="0">
              <a:lnSpc>
                <a:spcPct val="90000"/>
              </a:lnSpc>
              <a:spcBef>
                <a:spcPts val="1400"/>
              </a:spcBef>
              <a:spcAft>
                <a:spcPts val="0"/>
              </a:spcAft>
              <a:buClr>
                <a:schemeClr val="accent1"/>
              </a:buClr>
              <a:buSzPts val="2000"/>
              <a:buFont typeface="Calibri"/>
              <a:buNone/>
            </a:pPr>
            <a:r>
              <a:rPr lang="en-US" sz="2000" b="0" i="0" u="none">
                <a:solidFill>
                  <a:srgbClr val="404040"/>
                </a:solidFill>
                <a:latin typeface="Calibri"/>
                <a:ea typeface="Calibri"/>
                <a:cs typeface="Calibri"/>
                <a:sym typeface="Calibri"/>
              </a:rPr>
              <a:t>            Apply move to the newly-created state and the input symbol; this will return a set of states.</a:t>
            </a:r>
            <a:endParaRPr/>
          </a:p>
          <a:p>
            <a:pPr marL="90487" marR="0" lvl="0" indent="-90487" algn="l" rtl="0">
              <a:lnSpc>
                <a:spcPct val="90000"/>
              </a:lnSpc>
              <a:spcBef>
                <a:spcPts val="1400"/>
              </a:spcBef>
              <a:spcAft>
                <a:spcPts val="0"/>
              </a:spcAft>
              <a:buClr>
                <a:schemeClr val="accent1"/>
              </a:buClr>
              <a:buSzPts val="2000"/>
              <a:buFont typeface="Calibri"/>
              <a:buNone/>
            </a:pPr>
            <a:r>
              <a:rPr lang="en-US" sz="2000" b="0" i="0" u="none">
                <a:solidFill>
                  <a:srgbClr val="404040"/>
                </a:solidFill>
                <a:latin typeface="Calibri"/>
                <a:ea typeface="Calibri"/>
                <a:cs typeface="Calibri"/>
                <a:sym typeface="Calibri"/>
              </a:rPr>
              <a:t>         Apply the -closure to this set of states, possibly resulting in a new set.</a:t>
            </a:r>
            <a:endParaRPr/>
          </a:p>
          <a:p>
            <a:pPr marL="90487" marR="0" lvl="0" indent="-90487" algn="l" rtl="0">
              <a:lnSpc>
                <a:spcPct val="90000"/>
              </a:lnSpc>
              <a:spcBef>
                <a:spcPts val="1400"/>
              </a:spcBef>
              <a:spcAft>
                <a:spcPts val="0"/>
              </a:spcAft>
              <a:buClr>
                <a:schemeClr val="accent1"/>
              </a:buClr>
              <a:buSzPts val="2000"/>
              <a:buFont typeface="Calibri"/>
              <a:buNone/>
            </a:pPr>
            <a:r>
              <a:rPr lang="en-US" sz="2000" b="0" i="0" u="none">
                <a:solidFill>
                  <a:srgbClr val="404040"/>
                </a:solidFill>
                <a:latin typeface="Calibri"/>
                <a:ea typeface="Calibri"/>
                <a:cs typeface="Calibri"/>
                <a:sym typeface="Calibri"/>
              </a:rPr>
              <a:t>  3.   This set of NFA states will be a single state in the DFA.</a:t>
            </a:r>
            <a:endParaRPr/>
          </a:p>
          <a:p>
            <a:pPr marL="90487" marR="0" lvl="0" indent="-127000" algn="l" rtl="0">
              <a:lnSpc>
                <a:spcPct val="90000"/>
              </a:lnSpc>
              <a:spcBef>
                <a:spcPts val="1400"/>
              </a:spcBef>
              <a:spcAft>
                <a:spcPts val="0"/>
              </a:spcAft>
              <a:buClr>
                <a:schemeClr val="accent1"/>
              </a:buClr>
              <a:buSzPts val="2000"/>
              <a:buFont typeface="Calibri"/>
              <a:buAutoNum type="arabicPeriod" startAt="4"/>
            </a:pPr>
            <a:r>
              <a:rPr lang="en-US" sz="2000" b="0" i="0" u="none">
                <a:solidFill>
                  <a:srgbClr val="404040"/>
                </a:solidFill>
                <a:latin typeface="Calibri"/>
                <a:ea typeface="Calibri"/>
                <a:cs typeface="Calibri"/>
                <a:sym typeface="Calibri"/>
              </a:rPr>
              <a:t>Each time we generate a new DFA state, we must apply step 2 to it. The process is complete when applying step 2 does not yield any new states.</a:t>
            </a:r>
            <a:endParaRPr/>
          </a:p>
          <a:p>
            <a:pPr marL="90487" marR="0" lvl="0" indent="-127000" algn="l" rtl="0">
              <a:lnSpc>
                <a:spcPct val="90000"/>
              </a:lnSpc>
              <a:spcBef>
                <a:spcPts val="1400"/>
              </a:spcBef>
              <a:spcAft>
                <a:spcPts val="0"/>
              </a:spcAft>
              <a:buClr>
                <a:schemeClr val="accent1"/>
              </a:buClr>
              <a:buSzPts val="2000"/>
              <a:buFont typeface="Calibri"/>
              <a:buAutoNum type="arabicPeriod" startAt="4"/>
            </a:pPr>
            <a:r>
              <a:rPr lang="en-US" sz="2000" b="0" i="0" u="none">
                <a:solidFill>
                  <a:srgbClr val="404040"/>
                </a:solidFill>
                <a:latin typeface="Calibri"/>
                <a:ea typeface="Calibri"/>
                <a:cs typeface="Calibri"/>
                <a:sym typeface="Calibri"/>
              </a:rPr>
              <a:t>The finish states of the DFA are those which contain any of the finish states of the NFA</a:t>
            </a:r>
            <a:endParaRPr/>
          </a:p>
          <a:p>
            <a:pPr marL="90488" marR="0" lvl="0" indent="0" algn="l" rtl="0">
              <a:lnSpc>
                <a:spcPct val="90000"/>
              </a:lnSpc>
              <a:spcBef>
                <a:spcPts val="1400"/>
              </a:spcBef>
              <a:spcAft>
                <a:spcPts val="0"/>
              </a:spcAft>
              <a:buClr>
                <a:schemeClr val="accent1"/>
              </a:buClr>
              <a:buSzPts val="2000"/>
              <a:buFont typeface="Calibri"/>
              <a:buNone/>
            </a:pPr>
            <a:endParaRPr sz="2000" b="0" i="0" u="none">
              <a:solidFill>
                <a:srgbClr val="404040"/>
              </a:solidFill>
              <a:latin typeface="Calibri"/>
              <a:ea typeface="Calibri"/>
              <a:cs typeface="Calibri"/>
              <a:sym typeface="Calibri"/>
            </a:endParaRPr>
          </a:p>
        </p:txBody>
      </p:sp>
      <p:sp>
        <p:nvSpPr>
          <p:cNvPr id="604" name="Google Shape;604;p6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0"/>
          <p:cNvSpPr txBox="1">
            <a:spLocks noGrp="1"/>
          </p:cNvSpPr>
          <p:nvPr>
            <p:ph type="title"/>
          </p:nvPr>
        </p:nvSpPr>
        <p:spPr>
          <a:xfrm>
            <a:off x="0" y="0"/>
            <a:ext cx="8915400" cy="457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404040"/>
              </a:buClr>
              <a:buSzPts val="2400"/>
              <a:buFont typeface="Calibri"/>
              <a:buNone/>
            </a:pPr>
            <a:r>
              <a:rPr lang="en-US" sz="2400" b="0" i="0" u="none">
                <a:solidFill>
                  <a:srgbClr val="404040"/>
                </a:solidFill>
                <a:latin typeface="Calibri"/>
                <a:ea typeface="Calibri"/>
                <a:cs typeface="Calibri"/>
                <a:sym typeface="Calibri"/>
              </a:rPr>
              <a:t>1. Convert the given NFA to DFA</a:t>
            </a:r>
            <a:endParaRPr/>
          </a:p>
        </p:txBody>
      </p:sp>
      <p:sp>
        <p:nvSpPr>
          <p:cNvPr id="610" name="Google Shape;610;p7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43</a:t>
            </a:fld>
            <a:endParaRPr/>
          </a:p>
        </p:txBody>
      </p:sp>
      <p:pic>
        <p:nvPicPr>
          <p:cNvPr id="611" name="Google Shape;611;p70"/>
          <p:cNvPicPr preferRelativeResize="0">
            <a:picLocks noGrp="1"/>
          </p:cNvPicPr>
          <p:nvPr>
            <p:ph type="body" idx="1"/>
          </p:nvPr>
        </p:nvPicPr>
        <p:blipFill rotWithShape="1">
          <a:blip r:embed="rId3">
            <a:alphaModFix/>
          </a:blip>
          <a:srcRect/>
          <a:stretch/>
        </p:blipFill>
        <p:spPr>
          <a:xfrm>
            <a:off x="990600" y="1143000"/>
            <a:ext cx="2533650" cy="1504950"/>
          </a:xfrm>
          <a:prstGeom prst="rect">
            <a:avLst/>
          </a:prstGeom>
          <a:noFill/>
          <a:ln>
            <a:noFill/>
          </a:ln>
        </p:spPr>
      </p:pic>
      <p:pic>
        <p:nvPicPr>
          <p:cNvPr id="612" name="Google Shape;612;p70"/>
          <p:cNvPicPr preferRelativeResize="0"/>
          <p:nvPr/>
        </p:nvPicPr>
        <p:blipFill rotWithShape="1">
          <a:blip r:embed="rId4">
            <a:alphaModFix/>
          </a:blip>
          <a:srcRect/>
          <a:stretch/>
        </p:blipFill>
        <p:spPr>
          <a:xfrm>
            <a:off x="3810000" y="1143000"/>
            <a:ext cx="4829175" cy="1352550"/>
          </a:xfrm>
          <a:prstGeom prst="rect">
            <a:avLst/>
          </a:prstGeom>
          <a:noFill/>
          <a:ln>
            <a:noFill/>
          </a:ln>
        </p:spPr>
      </p:pic>
      <p:sp>
        <p:nvSpPr>
          <p:cNvPr id="613" name="Google Shape;613;p70"/>
          <p:cNvSpPr txBox="1"/>
          <p:nvPr/>
        </p:nvSpPr>
        <p:spPr>
          <a:xfrm>
            <a:off x="457200" y="3048000"/>
            <a:ext cx="7772400" cy="13382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1: Construct all possible reachable subsets from the given table</a:t>
            </a:r>
            <a:endParaRPr/>
          </a:p>
          <a:p>
            <a:pPr marL="0" marR="0" lvl="0" indent="0" algn="l" rtl="0">
              <a:lnSpc>
                <a:spcPct val="15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2: Rename and redraw only the reachable subsets. Now this will be a DFA.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1"/>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None/>
            </a:pPr>
            <a:endParaRPr sz="4800">
              <a:solidFill>
                <a:srgbClr val="404040"/>
              </a:solidFill>
              <a:latin typeface="Calibri"/>
              <a:ea typeface="Calibri"/>
              <a:cs typeface="Calibri"/>
              <a:sym typeface="Calibri"/>
            </a:endParaRPr>
          </a:p>
        </p:txBody>
      </p:sp>
      <p:sp>
        <p:nvSpPr>
          <p:cNvPr id="619" name="Google Shape;619;p7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44</a:t>
            </a:fld>
            <a:endParaRPr/>
          </a:p>
        </p:txBody>
      </p:sp>
      <p:pic>
        <p:nvPicPr>
          <p:cNvPr id="620" name="Google Shape;620;p71"/>
          <p:cNvPicPr preferRelativeResize="0"/>
          <p:nvPr/>
        </p:nvPicPr>
        <p:blipFill rotWithShape="1">
          <a:blip r:embed="rId3">
            <a:alphaModFix/>
          </a:blip>
          <a:srcRect/>
          <a:stretch/>
        </p:blipFill>
        <p:spPr>
          <a:xfrm>
            <a:off x="1524000" y="0"/>
            <a:ext cx="4829175" cy="1352550"/>
          </a:xfrm>
          <a:prstGeom prst="rect">
            <a:avLst/>
          </a:prstGeom>
          <a:noFill/>
          <a:ln>
            <a:noFill/>
          </a:ln>
        </p:spPr>
      </p:pic>
      <p:pic>
        <p:nvPicPr>
          <p:cNvPr id="621" name="Google Shape;621;p71"/>
          <p:cNvPicPr preferRelativeResize="0"/>
          <p:nvPr/>
        </p:nvPicPr>
        <p:blipFill rotWithShape="1">
          <a:blip r:embed="rId4">
            <a:alphaModFix/>
          </a:blip>
          <a:srcRect/>
          <a:stretch/>
        </p:blipFill>
        <p:spPr>
          <a:xfrm>
            <a:off x="4876800" y="2209800"/>
            <a:ext cx="3200400" cy="4114800"/>
          </a:xfrm>
          <a:prstGeom prst="rect">
            <a:avLst/>
          </a:prstGeom>
          <a:noFill/>
          <a:ln>
            <a:noFill/>
          </a:ln>
        </p:spPr>
      </p:pic>
      <p:sp>
        <p:nvSpPr>
          <p:cNvPr id="622" name="Google Shape;622;p71"/>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p>
            <a:pPr marL="90488" marR="0" lvl="0" indent="0" algn="l" rtl="0">
              <a:lnSpc>
                <a:spcPct val="90000"/>
              </a:lnSpc>
              <a:spcBef>
                <a:spcPts val="0"/>
              </a:spcBef>
              <a:spcAft>
                <a:spcPts val="0"/>
              </a:spcAft>
              <a:buClr>
                <a:schemeClr val="accent1"/>
              </a:buClr>
              <a:buSzPts val="2000"/>
              <a:buFont typeface="Calibri"/>
              <a:buNone/>
            </a:pPr>
            <a:endParaRPr sz="2000">
              <a:solidFill>
                <a:srgbClr val="40404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45</a:t>
            </a:fld>
            <a:endParaRPr/>
          </a:p>
        </p:txBody>
      </p:sp>
      <p:pic>
        <p:nvPicPr>
          <p:cNvPr id="628" name="Google Shape;628;p72"/>
          <p:cNvPicPr preferRelativeResize="0">
            <a:picLocks noGrp="1"/>
          </p:cNvPicPr>
          <p:nvPr>
            <p:ph type="body" idx="1"/>
          </p:nvPr>
        </p:nvPicPr>
        <p:blipFill rotWithShape="1">
          <a:blip r:embed="rId3">
            <a:alphaModFix/>
          </a:blip>
          <a:srcRect/>
          <a:stretch/>
        </p:blipFill>
        <p:spPr>
          <a:xfrm>
            <a:off x="4314825" y="685800"/>
            <a:ext cx="4829175" cy="1352550"/>
          </a:xfrm>
          <a:prstGeom prst="rect">
            <a:avLst/>
          </a:prstGeom>
          <a:noFill/>
          <a:ln>
            <a:noFill/>
          </a:ln>
        </p:spPr>
      </p:pic>
      <p:sp>
        <p:nvSpPr>
          <p:cNvPr id="629" name="Google Shape;629;p72"/>
          <p:cNvSpPr txBox="1"/>
          <p:nvPr/>
        </p:nvSpPr>
        <p:spPr>
          <a:xfrm>
            <a:off x="3962400" y="0"/>
            <a:ext cx="12954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NFA</a:t>
            </a:r>
            <a:endParaRPr/>
          </a:p>
        </p:txBody>
      </p:sp>
      <p:sp>
        <p:nvSpPr>
          <p:cNvPr id="630" name="Google Shape;630;p72"/>
          <p:cNvSpPr txBox="1"/>
          <p:nvPr/>
        </p:nvSpPr>
        <p:spPr>
          <a:xfrm>
            <a:off x="4191000" y="2819400"/>
            <a:ext cx="1828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DFA</a:t>
            </a:r>
            <a:endParaRPr/>
          </a:p>
        </p:txBody>
      </p:sp>
      <p:pic>
        <p:nvPicPr>
          <p:cNvPr id="631" name="Google Shape;631;p72"/>
          <p:cNvPicPr preferRelativeResize="0"/>
          <p:nvPr/>
        </p:nvPicPr>
        <p:blipFill rotWithShape="1">
          <a:blip r:embed="rId4">
            <a:alphaModFix/>
          </a:blip>
          <a:srcRect/>
          <a:stretch/>
        </p:blipFill>
        <p:spPr>
          <a:xfrm>
            <a:off x="457200" y="1143000"/>
            <a:ext cx="2209800" cy="4114800"/>
          </a:xfrm>
          <a:prstGeom prst="rect">
            <a:avLst/>
          </a:prstGeom>
          <a:noFill/>
          <a:ln>
            <a:noFill/>
          </a:ln>
        </p:spPr>
      </p:pic>
      <p:pic>
        <p:nvPicPr>
          <p:cNvPr id="632" name="Google Shape;632;p72"/>
          <p:cNvPicPr preferRelativeResize="0"/>
          <p:nvPr/>
        </p:nvPicPr>
        <p:blipFill rotWithShape="1">
          <a:blip r:embed="rId5">
            <a:alphaModFix/>
          </a:blip>
          <a:srcRect/>
          <a:stretch/>
        </p:blipFill>
        <p:spPr>
          <a:xfrm>
            <a:off x="3200400" y="4114800"/>
            <a:ext cx="5943600" cy="2571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46</a:t>
            </a:fld>
            <a:endParaRPr/>
          </a:p>
        </p:txBody>
      </p:sp>
      <p:sp>
        <p:nvSpPr>
          <p:cNvPr id="638" name="Google Shape;638;p73"/>
          <p:cNvSpPr txBox="1"/>
          <p:nvPr/>
        </p:nvSpPr>
        <p:spPr>
          <a:xfrm>
            <a:off x="457200" y="304800"/>
            <a:ext cx="8001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 Convert the following NFA to DFA</a:t>
            </a:r>
            <a:endParaRPr/>
          </a:p>
        </p:txBody>
      </p:sp>
      <p:pic>
        <p:nvPicPr>
          <p:cNvPr id="639" name="Google Shape;639;p73"/>
          <p:cNvPicPr preferRelativeResize="0"/>
          <p:nvPr/>
        </p:nvPicPr>
        <p:blipFill rotWithShape="1">
          <a:blip r:embed="rId3">
            <a:alphaModFix/>
          </a:blip>
          <a:srcRect/>
          <a:stretch/>
        </p:blipFill>
        <p:spPr>
          <a:xfrm>
            <a:off x="4191000" y="0"/>
            <a:ext cx="4114800" cy="1371600"/>
          </a:xfrm>
          <a:prstGeom prst="rect">
            <a:avLst/>
          </a:prstGeom>
          <a:noFill/>
          <a:ln>
            <a:noFill/>
          </a:ln>
        </p:spPr>
      </p:pic>
      <p:graphicFrame>
        <p:nvGraphicFramePr>
          <p:cNvPr id="640" name="Google Shape;640;p73"/>
          <p:cNvGraphicFramePr/>
          <p:nvPr/>
        </p:nvGraphicFramePr>
        <p:xfrm>
          <a:off x="533400" y="1905000"/>
          <a:ext cx="4191000" cy="4114775"/>
        </p:xfrm>
        <a:graphic>
          <a:graphicData uri="http://schemas.openxmlformats.org/drawingml/2006/table">
            <a:tbl>
              <a:tblPr>
                <a:noFill/>
                <a:tableStyleId>{809C4C4B-401D-4427-833C-0E6B768AF52B}</a:tableStyleId>
              </a:tblPr>
              <a:tblGrid>
                <a:gridCol w="1397000">
                  <a:extLst>
                    <a:ext uri="{9D8B030D-6E8A-4147-A177-3AD203B41FA5}">
                      <a16:colId xmlns:a16="http://schemas.microsoft.com/office/drawing/2014/main" val="20000"/>
                    </a:ext>
                  </a:extLst>
                </a:gridCol>
                <a:gridCol w="1397000">
                  <a:extLst>
                    <a:ext uri="{9D8B030D-6E8A-4147-A177-3AD203B41FA5}">
                      <a16:colId xmlns:a16="http://schemas.microsoft.com/office/drawing/2014/main" val="20001"/>
                    </a:ext>
                  </a:extLst>
                </a:gridCol>
                <a:gridCol w="1397000">
                  <a:extLst>
                    <a:ext uri="{9D8B030D-6E8A-4147-A177-3AD203B41FA5}">
                      <a16:colId xmlns:a16="http://schemas.microsoft.com/office/drawing/2014/main" val="20002"/>
                    </a:ext>
                  </a:extLst>
                </a:gridCol>
              </a:tblGrid>
              <a:tr h="587375">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States</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CDDC"/>
                    </a:solidFill>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CDDC"/>
                    </a:solidFill>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CDDC"/>
                    </a:solidFill>
                  </a:tcPr>
                </a:tc>
                <a:extLst>
                  <a:ext uri="{0D108BD9-81ED-4DB2-BD59-A6C34878D82A}">
                    <a16:rowId xmlns:a16="http://schemas.microsoft.com/office/drawing/2014/main" val="10000"/>
                  </a:ext>
                </a:extLst>
              </a:tr>
              <a:tr h="588950">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Φ</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Φ</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Φ</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87375">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 q1}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87375">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 q2}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Φ</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87375">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*{q0,q1}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 q1,q2}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 q1}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88950">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 q2}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{q0,q1}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87375">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*{q0,q1,q2}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{q1, q0,q2}</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{q0, q1}</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641" name="Google Shape;641;p73"/>
          <p:cNvPicPr preferRelativeResize="0"/>
          <p:nvPr/>
        </p:nvPicPr>
        <p:blipFill rotWithShape="1">
          <a:blip r:embed="rId4">
            <a:alphaModFix/>
          </a:blip>
          <a:srcRect/>
          <a:stretch/>
        </p:blipFill>
        <p:spPr>
          <a:xfrm>
            <a:off x="4953000" y="2209800"/>
            <a:ext cx="3733800" cy="3295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47</a:t>
            </a:fld>
            <a:endParaRPr/>
          </a:p>
        </p:txBody>
      </p:sp>
      <p:sp>
        <p:nvSpPr>
          <p:cNvPr id="647" name="Google Shape;647;p74"/>
          <p:cNvSpPr txBox="1"/>
          <p:nvPr/>
        </p:nvSpPr>
        <p:spPr>
          <a:xfrm>
            <a:off x="427037" y="0"/>
            <a:ext cx="9144000" cy="492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600"/>
              <a:buFont typeface="Arial"/>
              <a:buNone/>
            </a:pPr>
            <a:r>
              <a:rPr lang="en-US" sz="2600" b="1" i="0" u="none">
                <a:solidFill>
                  <a:schemeClr val="dk1"/>
                </a:solidFill>
                <a:latin typeface="Arial"/>
                <a:ea typeface="Arial"/>
                <a:cs typeface="Arial"/>
                <a:sym typeface="Arial"/>
              </a:rPr>
              <a:t>Epsilon Transitions</a:t>
            </a:r>
            <a:endParaRPr/>
          </a:p>
        </p:txBody>
      </p:sp>
      <p:sp>
        <p:nvSpPr>
          <p:cNvPr id="648" name="Google Shape;648;p74"/>
          <p:cNvSpPr txBox="1"/>
          <p:nvPr/>
        </p:nvSpPr>
        <p:spPr>
          <a:xfrm>
            <a:off x="457200" y="685800"/>
            <a:ext cx="7951787" cy="507841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Arial"/>
                <a:ea typeface="Arial"/>
                <a:cs typeface="Arial"/>
                <a:sym typeface="Arial"/>
              </a:rPr>
              <a:t> ε- NFA: The automaton may be allowed to change its state without reading the input symbol. </a:t>
            </a:r>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Arial"/>
                <a:ea typeface="Arial"/>
                <a:cs typeface="Arial"/>
                <a:sym typeface="Arial"/>
              </a:rPr>
              <a:t>They do not extend the class of languages that can be represented. </a:t>
            </a:r>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Arial"/>
                <a:ea typeface="Arial"/>
                <a:cs typeface="Arial"/>
                <a:sym typeface="Arial"/>
              </a:rPr>
              <a:t>Both NFAs and ε-NFAs recognize exactly the same languages.</a:t>
            </a:r>
            <a:endParaRPr/>
          </a:p>
          <a:p>
            <a:pPr marL="285750" marR="0" lvl="0" indent="-28575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ε-Closure of a state</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The ε-closure of the state q, denoted ECLOSE(q), is the set that contains q, together with all states that can be reached starting at q by following only ε-transitions.</a:t>
            </a:r>
            <a:endParaRPr sz="1800" b="1" i="0" u="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Find the E-closure of all states</a:t>
            </a:r>
            <a:endParaRPr/>
          </a:p>
          <a:p>
            <a:pPr marL="285750" marR="0" lvl="0" indent="-28575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ECLOSE(P) ={P,Q,R,S} </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ECLOSE(R)={R,S}</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ECLOSE(Q)={Q}</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ECLOSE(R1)={R1}</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ECLOSE(S)={S}</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ECLOSE(R2)={R2}</a:t>
            </a:r>
            <a:endParaRPr/>
          </a:p>
        </p:txBody>
      </p:sp>
      <p:pic>
        <p:nvPicPr>
          <p:cNvPr id="649" name="Google Shape;649;p74"/>
          <p:cNvPicPr preferRelativeResize="0"/>
          <p:nvPr/>
        </p:nvPicPr>
        <p:blipFill rotWithShape="1">
          <a:blip r:embed="rId3">
            <a:alphaModFix/>
          </a:blip>
          <a:srcRect/>
          <a:stretch/>
        </p:blipFill>
        <p:spPr>
          <a:xfrm>
            <a:off x="5638800" y="2971800"/>
            <a:ext cx="2971800" cy="3670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5"/>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48</a:t>
            </a:fld>
            <a:endParaRPr/>
          </a:p>
        </p:txBody>
      </p:sp>
      <p:pic>
        <p:nvPicPr>
          <p:cNvPr id="655" name="Google Shape;655;p75"/>
          <p:cNvPicPr preferRelativeResize="0">
            <a:picLocks noGrp="1"/>
          </p:cNvPicPr>
          <p:nvPr>
            <p:ph type="body" idx="1"/>
          </p:nvPr>
        </p:nvPicPr>
        <p:blipFill rotWithShape="1">
          <a:blip r:embed="rId3">
            <a:alphaModFix/>
          </a:blip>
          <a:srcRect/>
          <a:stretch/>
        </p:blipFill>
        <p:spPr>
          <a:xfrm>
            <a:off x="457200" y="1066800"/>
            <a:ext cx="4276725" cy="1752600"/>
          </a:xfrm>
          <a:prstGeom prst="rect">
            <a:avLst/>
          </a:prstGeom>
          <a:noFill/>
          <a:ln>
            <a:noFill/>
          </a:ln>
        </p:spPr>
      </p:pic>
      <p:sp>
        <p:nvSpPr>
          <p:cNvPr id="656" name="Google Shape;656;p75"/>
          <p:cNvSpPr txBox="1"/>
          <p:nvPr/>
        </p:nvSpPr>
        <p:spPr>
          <a:xfrm>
            <a:off x="0" y="152400"/>
            <a:ext cx="88392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1. Convert the following ε-NFA to NFA.</a:t>
            </a:r>
            <a:endParaRPr/>
          </a:p>
        </p:txBody>
      </p:sp>
      <p:sp>
        <p:nvSpPr>
          <p:cNvPr id="657" name="Google Shape;657;p75"/>
          <p:cNvSpPr txBox="1"/>
          <p:nvPr/>
        </p:nvSpPr>
        <p:spPr>
          <a:xfrm>
            <a:off x="457200" y="3200400"/>
            <a:ext cx="45720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Step 1: Compute ε closure of all states</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ECLOSE(A)={A,B,C}</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ECLOSE(B)={B,C}</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ECLOSE(C)={C}</a:t>
            </a:r>
            <a:endParaRPr/>
          </a:p>
        </p:txBody>
      </p:sp>
      <p:graphicFrame>
        <p:nvGraphicFramePr>
          <p:cNvPr id="658" name="Google Shape;658;p75"/>
          <p:cNvGraphicFramePr/>
          <p:nvPr/>
        </p:nvGraphicFramePr>
        <p:xfrm>
          <a:off x="5029200" y="1304925"/>
          <a:ext cx="3505200" cy="2291745"/>
        </p:xfrm>
        <a:graphic>
          <a:graphicData uri="http://schemas.openxmlformats.org/drawingml/2006/table">
            <a:tbl>
              <a:tblPr>
                <a:noFill/>
                <a:tableStyleId>{809C4C4B-401D-4427-833C-0E6B768AF52B}</a:tableStyleId>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States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975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ECLOSE(A)={A,B,C}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{A,B,C}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975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ECLOSE(B)={B,C}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3975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ECLOSE(C)={C}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659" name="Google Shape;659;p75"/>
          <p:cNvSpPr txBox="1"/>
          <p:nvPr/>
        </p:nvSpPr>
        <p:spPr>
          <a:xfrm>
            <a:off x="5105400" y="685800"/>
            <a:ext cx="3429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Step 2: Fill the epsilon closures for input transitions</a:t>
            </a:r>
            <a:endParaRPr/>
          </a:p>
        </p:txBody>
      </p:sp>
      <p:pic>
        <p:nvPicPr>
          <p:cNvPr id="660" name="Google Shape;660;p75"/>
          <p:cNvPicPr preferRelativeResize="0"/>
          <p:nvPr/>
        </p:nvPicPr>
        <p:blipFill rotWithShape="1">
          <a:blip r:embed="rId4">
            <a:alphaModFix/>
          </a:blip>
          <a:srcRect/>
          <a:stretch/>
        </p:blipFill>
        <p:spPr>
          <a:xfrm>
            <a:off x="4756150" y="4202112"/>
            <a:ext cx="3743325" cy="2257425"/>
          </a:xfrm>
          <a:prstGeom prst="rect">
            <a:avLst/>
          </a:prstGeom>
          <a:noFill/>
          <a:ln>
            <a:noFill/>
          </a:ln>
        </p:spPr>
      </p:pic>
      <p:sp>
        <p:nvSpPr>
          <p:cNvPr id="661" name="Google Shape;661;p75"/>
          <p:cNvSpPr txBox="1"/>
          <p:nvPr/>
        </p:nvSpPr>
        <p:spPr>
          <a:xfrm>
            <a:off x="381000" y="4775200"/>
            <a:ext cx="3429000" cy="1754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δ(ECLOSE(A),0)</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δ ({A,B,C},0)</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δ(A,0)U δ(B,0)U δ(C,0)</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={A,C}</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ECLOSE({A,C})={A,B,C}</a:t>
            </a: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76"/>
          <p:cNvPicPr preferRelativeResize="0">
            <a:picLocks noGrp="1"/>
          </p:cNvPicPr>
          <p:nvPr>
            <p:ph type="body" idx="1"/>
          </p:nvPr>
        </p:nvPicPr>
        <p:blipFill rotWithShape="1">
          <a:blip r:embed="rId3">
            <a:alphaModFix/>
          </a:blip>
          <a:srcRect/>
          <a:stretch/>
        </p:blipFill>
        <p:spPr>
          <a:xfrm>
            <a:off x="228600" y="838200"/>
            <a:ext cx="3505200" cy="2057400"/>
          </a:xfrm>
          <a:prstGeom prst="rect">
            <a:avLst/>
          </a:prstGeom>
          <a:noFill/>
          <a:ln>
            <a:noFill/>
          </a:ln>
        </p:spPr>
      </p:pic>
      <p:sp>
        <p:nvSpPr>
          <p:cNvPr id="667" name="Google Shape;667;p76"/>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49</a:t>
            </a:fld>
            <a:endParaRPr/>
          </a:p>
        </p:txBody>
      </p:sp>
      <p:sp>
        <p:nvSpPr>
          <p:cNvPr id="668" name="Google Shape;668;p76"/>
          <p:cNvSpPr txBox="1"/>
          <p:nvPr/>
        </p:nvSpPr>
        <p:spPr>
          <a:xfrm>
            <a:off x="228600" y="76200"/>
            <a:ext cx="7543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2. Convert the following ε-NFA to NFA.</a:t>
            </a:r>
            <a:endParaRPr/>
          </a:p>
        </p:txBody>
      </p:sp>
      <p:sp>
        <p:nvSpPr>
          <p:cNvPr id="669" name="Google Shape;669;p76"/>
          <p:cNvSpPr txBox="1"/>
          <p:nvPr/>
        </p:nvSpPr>
        <p:spPr>
          <a:xfrm>
            <a:off x="228600" y="3505200"/>
            <a:ext cx="36576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ECLOSE(0)={0}</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ECLOSE(1)={1,2}</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ECLOSE(2)={2}</a:t>
            </a:r>
            <a:endParaRPr/>
          </a:p>
        </p:txBody>
      </p:sp>
      <p:sp>
        <p:nvSpPr>
          <p:cNvPr id="670" name="Google Shape;670;p76"/>
          <p:cNvSpPr txBox="1"/>
          <p:nvPr/>
        </p:nvSpPr>
        <p:spPr>
          <a:xfrm>
            <a:off x="5105400" y="685800"/>
            <a:ext cx="3429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Step 2: Fill the epsilon closures for input transitions</a:t>
            </a:r>
            <a:endParaRPr/>
          </a:p>
        </p:txBody>
      </p:sp>
      <p:graphicFrame>
        <p:nvGraphicFramePr>
          <p:cNvPr id="671" name="Google Shape;671;p76"/>
          <p:cNvGraphicFramePr/>
          <p:nvPr/>
        </p:nvGraphicFramePr>
        <p:xfrm>
          <a:off x="5029200" y="1304925"/>
          <a:ext cx="3505200" cy="2291745"/>
        </p:xfrm>
        <a:graphic>
          <a:graphicData uri="http://schemas.openxmlformats.org/drawingml/2006/table">
            <a:tbl>
              <a:tblPr>
                <a:noFill/>
                <a:tableStyleId>{809C4C4B-401D-4427-833C-0E6B768AF52B}</a:tableStyleId>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States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975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ECLOSE(0)={0}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{1,2}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975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ECLOSE(1)={1,2}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{1,2}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3975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ECLOSE(2)={2}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{1,2}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pic>
        <p:nvPicPr>
          <p:cNvPr id="672" name="Google Shape;672;p76"/>
          <p:cNvPicPr preferRelativeResize="0"/>
          <p:nvPr/>
        </p:nvPicPr>
        <p:blipFill rotWithShape="1">
          <a:blip r:embed="rId4">
            <a:alphaModFix/>
          </a:blip>
          <a:srcRect/>
          <a:stretch/>
        </p:blipFill>
        <p:spPr>
          <a:xfrm>
            <a:off x="5105400" y="3994150"/>
            <a:ext cx="3333750" cy="2486025"/>
          </a:xfrm>
          <a:prstGeom prst="rect">
            <a:avLst/>
          </a:prstGeom>
          <a:noFill/>
          <a:ln>
            <a:noFill/>
          </a:ln>
        </p:spPr>
      </p:pic>
      <p:sp>
        <p:nvSpPr>
          <p:cNvPr id="673" name="Google Shape;673;p76"/>
          <p:cNvSpPr txBox="1"/>
          <p:nvPr/>
        </p:nvSpPr>
        <p:spPr>
          <a:xfrm>
            <a:off x="457200" y="4724400"/>
            <a:ext cx="32766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δ(ECLOSE(0),a)</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δ ({0},a)</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{1}</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ECLOSE({1})={1,2}</a:t>
            </a: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18"/>
        <p:cNvGrpSpPr/>
        <p:nvPr/>
      </p:nvGrpSpPr>
      <p:grpSpPr>
        <a:xfrm>
          <a:off x="0" y="0"/>
          <a:ext cx="0" cy="0"/>
          <a:chOff x="0" y="0"/>
          <a:chExt cx="0" cy="0"/>
        </a:xfrm>
      </p:grpSpPr>
      <p:sp>
        <p:nvSpPr>
          <p:cNvPr id="219" name="Google Shape;219;p32"/>
          <p:cNvSpPr/>
          <p:nvPr/>
        </p:nvSpPr>
        <p:spPr>
          <a:xfrm>
            <a:off x="9525" y="1241425"/>
            <a:ext cx="9126537"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0" name="Google Shape;220;p32"/>
          <p:cNvSpPr txBox="1"/>
          <p:nvPr/>
        </p:nvSpPr>
        <p:spPr>
          <a:xfrm>
            <a:off x="1600200" y="381000"/>
            <a:ext cx="5408612" cy="307975"/>
          </a:xfrm>
          <a:prstGeom prst="rect">
            <a:avLst/>
          </a:prstGeom>
          <a:noFill/>
          <a:ln>
            <a:noFill/>
          </a:ln>
        </p:spPr>
        <p:txBody>
          <a:bodyPr spcFirstLastPara="1" wrap="square" lIns="0" tIns="0" rIns="0" bIns="0" anchor="t" anchorCtr="0">
            <a:spAutoFit/>
          </a:bodyPr>
          <a:lstStyle/>
          <a:p>
            <a:pPr marL="11112" marR="0" lvl="0" indent="0" algn="ctr" rtl="0">
              <a:lnSpc>
                <a:spcPct val="100000"/>
              </a:lnSpc>
              <a:spcBef>
                <a:spcPts val="0"/>
              </a:spcBef>
              <a:spcAft>
                <a:spcPts val="0"/>
              </a:spcAft>
              <a:buClr>
                <a:srgbClr val="010103"/>
              </a:buClr>
              <a:buSzPts val="2000"/>
              <a:buFont typeface="Arial"/>
              <a:buNone/>
            </a:pPr>
            <a:r>
              <a:rPr lang="en-US" sz="2000" b="1" i="0" u="none">
                <a:solidFill>
                  <a:srgbClr val="010103"/>
                </a:solidFill>
                <a:latin typeface="Arial"/>
                <a:ea typeface="Arial"/>
                <a:cs typeface="Arial"/>
                <a:sym typeface="Arial"/>
              </a:rPr>
              <a:t>UNIT 1</a:t>
            </a:r>
            <a:endParaRPr/>
          </a:p>
        </p:txBody>
      </p:sp>
      <p:sp>
        <p:nvSpPr>
          <p:cNvPr id="221" name="Google Shape;221;p32"/>
          <p:cNvSpPr/>
          <p:nvPr/>
        </p:nvSpPr>
        <p:spPr>
          <a:xfrm rot="10800000" flipH="1">
            <a:off x="0" y="5837237"/>
            <a:ext cx="9144000" cy="42862"/>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222" name="Google Shape;222;p32"/>
          <p:cNvGrpSpPr/>
          <p:nvPr/>
        </p:nvGrpSpPr>
        <p:grpSpPr>
          <a:xfrm>
            <a:off x="66675" y="1296987"/>
            <a:ext cx="9012237" cy="4484687"/>
            <a:chOff x="127862" y="1268442"/>
            <a:chExt cx="9296400" cy="846250"/>
          </a:xfrm>
        </p:grpSpPr>
        <p:sp>
          <p:nvSpPr>
            <p:cNvPr id="223" name="Google Shape;223;p32"/>
            <p:cNvSpPr txBox="1"/>
            <p:nvPr/>
          </p:nvSpPr>
          <p:spPr>
            <a:xfrm>
              <a:off x="127862" y="1268442"/>
              <a:ext cx="9296400" cy="846250"/>
            </a:xfrm>
            <a:prstGeom prst="rect">
              <a:avLst/>
            </a:prstGeom>
            <a:solidFill>
              <a:schemeClr val="lt1"/>
            </a:solidFill>
            <a:ln w="1587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4" name="Google Shape;224;p32"/>
            <p:cNvSpPr txBox="1"/>
            <p:nvPr/>
          </p:nvSpPr>
          <p:spPr>
            <a:xfrm>
              <a:off x="168801" y="1274433"/>
              <a:ext cx="9214521" cy="572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25" name="Google Shape;225;p32"/>
          <p:cNvSpPr txBox="1"/>
          <p:nvPr/>
        </p:nvSpPr>
        <p:spPr>
          <a:xfrm>
            <a:off x="138112" y="1484312"/>
            <a:ext cx="4246562" cy="4067175"/>
          </a:xfrm>
          <a:prstGeom prst="rect">
            <a:avLst/>
          </a:prstGeom>
          <a:noFill/>
          <a:ln>
            <a:noFill/>
          </a:ln>
        </p:spPr>
        <p:txBody>
          <a:bodyPr spcFirstLastPara="1" wrap="square" lIns="68575" tIns="34275" rIns="68575" bIns="34275" anchor="t" anchorCtr="0">
            <a:normAutofit/>
          </a:bodyPr>
          <a:lstStyle/>
          <a:p>
            <a:pPr marL="257175" marR="0" lvl="0" indent="-257175" algn="l" rtl="0">
              <a:lnSpc>
                <a:spcPct val="90000"/>
              </a:lnSpc>
              <a:spcBef>
                <a:spcPts val="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Introduction to Automaton</a:t>
            </a:r>
            <a:endParaRPr/>
          </a:p>
          <a:p>
            <a:pPr marL="257175" marR="0" lvl="0" indent="-257175" algn="l" rtl="0">
              <a:lnSpc>
                <a:spcPct val="90000"/>
              </a:lnSpc>
              <a:spcBef>
                <a:spcPts val="10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Mathematical concepts</a:t>
            </a:r>
            <a:endParaRPr/>
          </a:p>
          <a:p>
            <a:pPr marL="257175" marR="0" lvl="0" indent="-257175" algn="l" rtl="0">
              <a:lnSpc>
                <a:spcPct val="90000"/>
              </a:lnSpc>
              <a:spcBef>
                <a:spcPts val="10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Formal Languages: Strings, Languages, Properties</a:t>
            </a:r>
            <a:endParaRPr/>
          </a:p>
          <a:p>
            <a:pPr marL="257175" marR="0" lvl="0" indent="-257175" algn="l" rtl="0">
              <a:lnSpc>
                <a:spcPct val="90000"/>
              </a:lnSpc>
              <a:spcBef>
                <a:spcPts val="10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Finite Representation : Regular Expressions</a:t>
            </a:r>
            <a:endParaRPr/>
          </a:p>
          <a:p>
            <a:pPr marL="257175" marR="0" lvl="0" indent="-257175" algn="l" rtl="0">
              <a:lnSpc>
                <a:spcPct val="90000"/>
              </a:lnSpc>
              <a:spcBef>
                <a:spcPts val="10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Problems related to regular expressions</a:t>
            </a:r>
            <a:endParaRPr/>
          </a:p>
          <a:p>
            <a:pPr marL="257175" marR="0" lvl="0" indent="-257175" algn="l" rtl="0">
              <a:lnSpc>
                <a:spcPct val="90000"/>
              </a:lnSpc>
              <a:spcBef>
                <a:spcPts val="10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Finite Automata :Deterministic Finite Automata</a:t>
            </a:r>
            <a:endParaRPr/>
          </a:p>
          <a:p>
            <a:pPr marL="257175" marR="0" lvl="0" indent="-257175" algn="l" rtl="0">
              <a:lnSpc>
                <a:spcPct val="90000"/>
              </a:lnSpc>
              <a:spcBef>
                <a:spcPts val="10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Nondeterministic Finite Automata</a:t>
            </a:r>
            <a:endParaRPr/>
          </a:p>
          <a:p>
            <a:pPr marL="257175" marR="0" lvl="0" indent="-257175" algn="l" rtl="0">
              <a:lnSpc>
                <a:spcPct val="90000"/>
              </a:lnSpc>
              <a:spcBef>
                <a:spcPts val="10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Finite Automaton with €- moves</a:t>
            </a:r>
            <a:endParaRPr/>
          </a:p>
          <a:p>
            <a:pPr marL="257175" marR="0" lvl="0" indent="-257175" algn="l" rtl="0">
              <a:lnSpc>
                <a:spcPct val="90000"/>
              </a:lnSpc>
              <a:spcBef>
                <a:spcPts val="10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Problems related to Deterministic and Nondeterministic Finite Automata </a:t>
            </a:r>
            <a:endParaRPr/>
          </a:p>
          <a:p>
            <a:pPr marL="257175" marR="0" lvl="0" indent="-257175" algn="l" rtl="0">
              <a:lnSpc>
                <a:spcPct val="90000"/>
              </a:lnSpc>
              <a:spcBef>
                <a:spcPts val="10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Problems related to Finite Automaton with €- moves</a:t>
            </a:r>
            <a:endParaRPr/>
          </a:p>
          <a:p>
            <a:pPr marL="257175" marR="0" lvl="0" indent="-123825" algn="l" rtl="0">
              <a:lnSpc>
                <a:spcPct val="90000"/>
              </a:lnSpc>
              <a:spcBef>
                <a:spcPts val="1000"/>
              </a:spcBef>
              <a:spcAft>
                <a:spcPts val="0"/>
              </a:spcAft>
              <a:buClr>
                <a:schemeClr val="dk1"/>
              </a:buClr>
              <a:buSzPts val="2100"/>
              <a:buFont typeface="Arial"/>
              <a:buNone/>
            </a:pPr>
            <a:endParaRPr sz="21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100" b="0" i="0" u="none">
              <a:solidFill>
                <a:schemeClr val="dk1"/>
              </a:solidFill>
              <a:latin typeface="Calibri"/>
              <a:ea typeface="Calibri"/>
              <a:cs typeface="Calibri"/>
              <a:sym typeface="Calibri"/>
            </a:endParaRPr>
          </a:p>
        </p:txBody>
      </p:sp>
      <p:sp>
        <p:nvSpPr>
          <p:cNvPr id="226" name="Google Shape;226;p32"/>
          <p:cNvSpPr txBox="1"/>
          <p:nvPr/>
        </p:nvSpPr>
        <p:spPr>
          <a:xfrm>
            <a:off x="4799012" y="1400175"/>
            <a:ext cx="3865562" cy="4337050"/>
          </a:xfrm>
          <a:prstGeom prst="rect">
            <a:avLst/>
          </a:prstGeom>
          <a:noFill/>
          <a:ln>
            <a:noFill/>
          </a:ln>
        </p:spPr>
        <p:txBody>
          <a:bodyPr spcFirstLastPara="1" wrap="square" lIns="68575" tIns="34275" rIns="68575" bIns="34275" anchor="t" anchorCtr="0">
            <a:normAutofit/>
          </a:bodyPr>
          <a:lstStyle/>
          <a:p>
            <a:pPr marL="257175" marR="0" lvl="0" indent="-257175" algn="l" rtl="0">
              <a:lnSpc>
                <a:spcPct val="90000"/>
              </a:lnSpc>
              <a:spcBef>
                <a:spcPts val="0"/>
              </a:spcBef>
              <a:spcAft>
                <a:spcPts val="0"/>
              </a:spcAft>
              <a:buClr>
                <a:schemeClr val="dk1"/>
              </a:buClr>
              <a:buSzPts val="1400"/>
              <a:buFont typeface="Arial"/>
              <a:buChar char="•"/>
            </a:pPr>
            <a:r>
              <a:rPr lang="en-US" sz="1400" b="0" i="0" u="none">
                <a:solidFill>
                  <a:schemeClr val="dk1"/>
                </a:solidFill>
                <a:latin typeface="Calibri"/>
                <a:ea typeface="Calibri"/>
                <a:cs typeface="Calibri"/>
                <a:sym typeface="Calibri"/>
              </a:rPr>
              <a:t>Minimization of DFA</a:t>
            </a:r>
            <a:endParaRPr/>
          </a:p>
          <a:p>
            <a:pPr marL="257175" marR="0" lvl="0" indent="-257175" algn="l" rtl="0">
              <a:lnSpc>
                <a:spcPct val="90000"/>
              </a:lnSpc>
              <a:spcBef>
                <a:spcPts val="1000"/>
              </a:spcBef>
              <a:spcAft>
                <a:spcPts val="0"/>
              </a:spcAft>
              <a:buClr>
                <a:schemeClr val="dk1"/>
              </a:buClr>
              <a:buSzPts val="1400"/>
              <a:buFont typeface="Arial"/>
              <a:buChar char="•"/>
            </a:pPr>
            <a:r>
              <a:rPr lang="en-US" sz="1400" b="0" i="0" u="none">
                <a:solidFill>
                  <a:schemeClr val="dk1"/>
                </a:solidFill>
                <a:latin typeface="Calibri"/>
                <a:ea typeface="Calibri"/>
                <a:cs typeface="Calibri"/>
                <a:sym typeface="Calibri"/>
              </a:rPr>
              <a:t>Problems related to Minimization of DFA</a:t>
            </a:r>
            <a:endParaRPr/>
          </a:p>
          <a:p>
            <a:pPr marL="257175" marR="0" lvl="0" indent="-257175" algn="l" rtl="0">
              <a:lnSpc>
                <a:spcPct val="90000"/>
              </a:lnSpc>
              <a:spcBef>
                <a:spcPts val="1000"/>
              </a:spcBef>
              <a:spcAft>
                <a:spcPts val="0"/>
              </a:spcAft>
              <a:buClr>
                <a:schemeClr val="dk1"/>
              </a:buClr>
              <a:buSzPts val="1400"/>
              <a:buFont typeface="Arial"/>
              <a:buChar char="•"/>
            </a:pPr>
            <a:r>
              <a:rPr lang="en-US" sz="1400" b="0" i="0" u="none">
                <a:solidFill>
                  <a:schemeClr val="dk1"/>
                </a:solidFill>
                <a:latin typeface="Calibri"/>
                <a:ea typeface="Calibri"/>
                <a:cs typeface="Calibri"/>
                <a:sym typeface="Calibri"/>
              </a:rPr>
              <a:t>Regular Languages : Equivalence of Finite Automata and Regular Languages</a:t>
            </a:r>
            <a:endParaRPr/>
          </a:p>
          <a:p>
            <a:pPr marL="257175" marR="0" lvl="0" indent="-257175" algn="l" rtl="0">
              <a:lnSpc>
                <a:spcPct val="90000"/>
              </a:lnSpc>
              <a:spcBef>
                <a:spcPts val="1000"/>
              </a:spcBef>
              <a:spcAft>
                <a:spcPts val="0"/>
              </a:spcAft>
              <a:buClr>
                <a:schemeClr val="dk1"/>
              </a:buClr>
              <a:buSzPts val="1400"/>
              <a:buFont typeface="Arial"/>
              <a:buChar char="•"/>
            </a:pPr>
            <a:r>
              <a:rPr lang="en-US" sz="1400" b="0" i="0" u="none">
                <a:solidFill>
                  <a:schemeClr val="dk1"/>
                </a:solidFill>
                <a:latin typeface="Calibri"/>
                <a:ea typeface="Calibri"/>
                <a:cs typeface="Calibri"/>
                <a:sym typeface="Calibri"/>
              </a:rPr>
              <a:t>Equivalence of Finite Automata and Regular Grammars </a:t>
            </a:r>
            <a:endParaRPr/>
          </a:p>
          <a:p>
            <a:pPr marL="257175" marR="0" lvl="0" indent="-257175" algn="l" rtl="0">
              <a:lnSpc>
                <a:spcPct val="90000"/>
              </a:lnSpc>
              <a:spcBef>
                <a:spcPts val="1000"/>
              </a:spcBef>
              <a:spcAft>
                <a:spcPts val="0"/>
              </a:spcAft>
              <a:buClr>
                <a:schemeClr val="dk1"/>
              </a:buClr>
              <a:buSzPts val="1400"/>
              <a:buFont typeface="Arial"/>
              <a:buChar char="•"/>
            </a:pPr>
            <a:r>
              <a:rPr lang="en-US" sz="1400" b="0" i="0" u="none">
                <a:solidFill>
                  <a:schemeClr val="dk1"/>
                </a:solidFill>
                <a:latin typeface="Calibri"/>
                <a:ea typeface="Calibri"/>
                <a:cs typeface="Calibri"/>
                <a:sym typeface="Calibri"/>
              </a:rPr>
              <a:t>Problems related to Equivalence of Finite Automata and Regular Languages and Regular Grammars </a:t>
            </a:r>
            <a:endParaRPr/>
          </a:p>
          <a:p>
            <a:pPr marL="257175" marR="0" lvl="0" indent="-257175" algn="l" rtl="0">
              <a:lnSpc>
                <a:spcPct val="90000"/>
              </a:lnSpc>
              <a:spcBef>
                <a:spcPts val="1000"/>
              </a:spcBef>
              <a:spcAft>
                <a:spcPts val="0"/>
              </a:spcAft>
              <a:buClr>
                <a:schemeClr val="dk1"/>
              </a:buClr>
              <a:buSzPts val="1400"/>
              <a:buFont typeface="Arial"/>
              <a:buChar char="•"/>
            </a:pPr>
            <a:r>
              <a:rPr lang="en-US" sz="1400" b="0" i="0" u="none">
                <a:solidFill>
                  <a:schemeClr val="dk1"/>
                </a:solidFill>
                <a:latin typeface="Calibri"/>
                <a:ea typeface="Calibri"/>
                <a:cs typeface="Calibri"/>
                <a:sym typeface="Calibri"/>
              </a:rPr>
              <a:t>Variants of Finite Automata :Two-way Finite Automaton Mealy Machines</a:t>
            </a:r>
            <a:endParaRPr/>
          </a:p>
          <a:p>
            <a:pPr marL="257175" marR="0" lvl="0" indent="-257175" algn="l" rtl="0">
              <a:lnSpc>
                <a:spcPct val="90000"/>
              </a:lnSpc>
              <a:spcBef>
                <a:spcPts val="1000"/>
              </a:spcBef>
              <a:spcAft>
                <a:spcPts val="0"/>
              </a:spcAft>
              <a:buClr>
                <a:schemeClr val="dk1"/>
              </a:buClr>
              <a:buSzPts val="1400"/>
              <a:buFont typeface="Arial"/>
              <a:buChar char="•"/>
            </a:pPr>
            <a:r>
              <a:rPr lang="en-US" sz="1400" b="0" i="0" u="none">
                <a:solidFill>
                  <a:schemeClr val="dk1"/>
                </a:solidFill>
                <a:latin typeface="Calibri"/>
                <a:ea typeface="Calibri"/>
                <a:cs typeface="Calibri"/>
                <a:sym typeface="Calibri"/>
              </a:rPr>
              <a:t>Properties of Regular Languages: Closure Properties</a:t>
            </a:r>
            <a:endParaRPr/>
          </a:p>
          <a:p>
            <a:pPr marL="257175" marR="0" lvl="0" indent="-257175" algn="l" rtl="0">
              <a:lnSpc>
                <a:spcPct val="90000"/>
              </a:lnSpc>
              <a:spcBef>
                <a:spcPts val="1000"/>
              </a:spcBef>
              <a:spcAft>
                <a:spcPts val="0"/>
              </a:spcAft>
              <a:buClr>
                <a:schemeClr val="dk1"/>
              </a:buClr>
              <a:buSzPts val="1400"/>
              <a:buFont typeface="Arial"/>
              <a:buChar char="•"/>
            </a:pPr>
            <a:r>
              <a:rPr lang="en-US" sz="1400" b="0" i="0" u="none">
                <a:solidFill>
                  <a:schemeClr val="dk1"/>
                </a:solidFill>
                <a:latin typeface="Calibri"/>
                <a:ea typeface="Calibri"/>
                <a:cs typeface="Calibri"/>
                <a:sym typeface="Calibri"/>
              </a:rPr>
              <a:t>Set Theoretic Properties &amp; Other Properties</a:t>
            </a:r>
            <a:endParaRPr/>
          </a:p>
          <a:p>
            <a:pPr marL="257175" marR="0" lvl="0" indent="-257175" algn="l" rtl="0">
              <a:lnSpc>
                <a:spcPct val="90000"/>
              </a:lnSpc>
              <a:spcBef>
                <a:spcPts val="1000"/>
              </a:spcBef>
              <a:spcAft>
                <a:spcPts val="0"/>
              </a:spcAft>
              <a:buClr>
                <a:schemeClr val="dk1"/>
              </a:buClr>
              <a:buSzPts val="1400"/>
              <a:buFont typeface="Arial"/>
              <a:buChar char="•"/>
            </a:pPr>
            <a:r>
              <a:rPr lang="en-US" sz="1400" b="0" i="0" u="none">
                <a:solidFill>
                  <a:schemeClr val="dk1"/>
                </a:solidFill>
                <a:latin typeface="Calibri"/>
                <a:ea typeface="Calibri"/>
                <a:cs typeface="Calibri"/>
                <a:sym typeface="Calibri"/>
              </a:rPr>
              <a:t>Pumping Lemma</a:t>
            </a:r>
            <a:endParaRPr/>
          </a:p>
          <a:p>
            <a:pPr marL="257175" marR="0" lvl="0" indent="-142875" algn="l" rtl="0">
              <a:lnSpc>
                <a:spcPct val="90000"/>
              </a:lnSpc>
              <a:spcBef>
                <a:spcPts val="100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27" name="Google Shape;227;p3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a:t>
            </a:fld>
            <a:endParaRPr/>
          </a:p>
        </p:txBody>
      </p:sp>
      <p:pic>
        <p:nvPicPr>
          <p:cNvPr id="228" name="Google Shape;228;p32"/>
          <p:cNvPicPr preferRelativeResize="0"/>
          <p:nvPr/>
        </p:nvPicPr>
        <p:blipFill rotWithShape="1">
          <a:blip r:embed="rId3">
            <a:alphaModFix/>
          </a:blip>
          <a:srcRect/>
          <a:stretch/>
        </p:blipFill>
        <p:spPr>
          <a:xfrm>
            <a:off x="374650" y="1409700"/>
            <a:ext cx="4037012" cy="1314450"/>
          </a:xfrm>
          <a:prstGeom prst="rect">
            <a:avLst/>
          </a:prstGeom>
          <a:noFill/>
          <a:ln>
            <a:noFill/>
          </a:ln>
        </p:spPr>
      </p:pic>
      <p:pic>
        <p:nvPicPr>
          <p:cNvPr id="229" name="Google Shape;229;p32"/>
          <p:cNvPicPr preferRelativeResize="0"/>
          <p:nvPr/>
        </p:nvPicPr>
        <p:blipFill rotWithShape="1">
          <a:blip r:embed="rId4">
            <a:alphaModFix/>
          </a:blip>
          <a:srcRect/>
          <a:stretch/>
        </p:blipFill>
        <p:spPr>
          <a:xfrm>
            <a:off x="4413250" y="2857500"/>
            <a:ext cx="66675" cy="2697162"/>
          </a:xfrm>
          <a:prstGeom prst="rect">
            <a:avLst/>
          </a:prstGeom>
          <a:noFill/>
          <a:ln>
            <a:noFill/>
          </a:ln>
        </p:spPr>
      </p:pic>
      <p:pic>
        <p:nvPicPr>
          <p:cNvPr id="230" name="Google Shape;230;p32"/>
          <p:cNvPicPr preferRelativeResize="0"/>
          <p:nvPr/>
        </p:nvPicPr>
        <p:blipFill rotWithShape="1">
          <a:blip r:embed="rId5">
            <a:alphaModFix/>
          </a:blip>
          <a:srcRect/>
          <a:stretch/>
        </p:blipFill>
        <p:spPr>
          <a:xfrm>
            <a:off x="330200" y="3624262"/>
            <a:ext cx="3921125" cy="2079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677"/>
        <p:cNvGrpSpPr/>
        <p:nvPr/>
      </p:nvGrpSpPr>
      <p:grpSpPr>
        <a:xfrm>
          <a:off x="0" y="0"/>
          <a:ext cx="0" cy="0"/>
          <a:chOff x="0" y="0"/>
          <a:chExt cx="0" cy="0"/>
        </a:xfrm>
      </p:grpSpPr>
      <p:sp>
        <p:nvSpPr>
          <p:cNvPr id="678" name="Google Shape;678;p77"/>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010103"/>
              </a:buClr>
              <a:buSzPts val="2000"/>
              <a:buFont typeface="Arial"/>
              <a:buNone/>
            </a:pPr>
            <a:r>
              <a:rPr lang="en-US" sz="2000" b="1" i="0" u="none">
                <a:solidFill>
                  <a:srgbClr val="010103"/>
                </a:solidFill>
                <a:latin typeface="Arial"/>
                <a:ea typeface="Arial"/>
                <a:cs typeface="Arial"/>
                <a:sym typeface="Arial"/>
              </a:rPr>
              <a:t>Closure properties of regular languages.</a:t>
            </a:r>
            <a:endParaRPr/>
          </a:p>
        </p:txBody>
      </p:sp>
      <p:sp>
        <p:nvSpPr>
          <p:cNvPr id="679" name="Google Shape;679;p77"/>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p>
            <a:pPr marL="90487" marR="0" lvl="0" indent="-127000" algn="l" rtl="0">
              <a:lnSpc>
                <a:spcPct val="90000"/>
              </a:lnSpc>
              <a:spcBef>
                <a:spcPts val="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Previously we saw closure under </a:t>
            </a:r>
            <a:r>
              <a:rPr lang="en-US" sz="2000" b="0" i="0" u="none">
                <a:solidFill>
                  <a:srgbClr val="008000"/>
                </a:solidFill>
                <a:latin typeface="Calibri"/>
                <a:ea typeface="Calibri"/>
                <a:cs typeface="Calibri"/>
                <a:sym typeface="Calibri"/>
              </a:rPr>
              <a:t>∪</a:t>
            </a:r>
            <a:r>
              <a:rPr lang="en-US" sz="2000" b="0" i="0" u="none">
                <a:solidFill>
                  <a:srgbClr val="404040"/>
                </a:solidFill>
                <a:latin typeface="Calibri"/>
                <a:ea typeface="Calibri"/>
                <a:cs typeface="Calibri"/>
                <a:sym typeface="Calibri"/>
              </a:rPr>
              <a:t> and </a:t>
            </a:r>
            <a:r>
              <a:rPr lang="en-US" sz="2000" b="0" i="0" u="none">
                <a:solidFill>
                  <a:srgbClr val="008000"/>
                </a:solidFill>
                <a:latin typeface="Calibri"/>
                <a:ea typeface="Calibri"/>
                <a:cs typeface="Calibri"/>
                <a:sym typeface="Calibri"/>
              </a:rPr>
              <a:t>∩</a:t>
            </a:r>
            <a:r>
              <a:rPr lang="en-US" sz="2000" b="0" i="0" u="none">
                <a:solidFill>
                  <a:srgbClr val="404040"/>
                </a:solidFill>
                <a:latin typeface="Calibri"/>
                <a:ea typeface="Calibri"/>
                <a:cs typeface="Calibri"/>
                <a:sym typeface="Calibri"/>
              </a:rPr>
              <a:t>.</a:t>
            </a:r>
            <a:endParaRPr/>
          </a:p>
          <a:p>
            <a:pPr marL="90487" marR="0"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New: Regular languages are </a:t>
            </a:r>
            <a:r>
              <a:rPr lang="en-US" sz="2000" b="0" i="0" u="none">
                <a:solidFill>
                  <a:srgbClr val="FF0000"/>
                </a:solidFill>
                <a:latin typeface="Calibri"/>
                <a:ea typeface="Calibri"/>
                <a:cs typeface="Calibri"/>
                <a:sym typeface="Calibri"/>
              </a:rPr>
              <a:t>closed</a:t>
            </a:r>
            <a:r>
              <a:rPr lang="en-US" sz="2000" b="0" i="0" u="none">
                <a:solidFill>
                  <a:srgbClr val="404040"/>
                </a:solidFill>
                <a:latin typeface="Calibri"/>
                <a:ea typeface="Calibri"/>
                <a:cs typeface="Calibri"/>
                <a:sym typeface="Calibri"/>
              </a:rPr>
              <a:t> under </a:t>
            </a:r>
            <a:endParaRPr/>
          </a:p>
          <a:p>
            <a:pPr marL="382587" marR="0" lvl="1" indent="-182561" algn="l" rtl="0">
              <a:lnSpc>
                <a:spcPct val="90000"/>
              </a:lnSpc>
              <a:spcBef>
                <a:spcPts val="400"/>
              </a:spcBef>
              <a:spcAft>
                <a:spcPts val="0"/>
              </a:spcAft>
              <a:buClr>
                <a:schemeClr val="accent1"/>
              </a:buClr>
              <a:buSzPts val="1800"/>
              <a:buFont typeface="Calibri"/>
              <a:buChar char="◦"/>
            </a:pPr>
            <a:r>
              <a:rPr lang="en-US" sz="1800" b="0" i="0" u="none" strike="noStrike" cap="none">
                <a:solidFill>
                  <a:srgbClr val="008000"/>
                </a:solidFill>
                <a:latin typeface="Calibri"/>
                <a:ea typeface="Calibri"/>
                <a:cs typeface="Calibri"/>
                <a:sym typeface="Calibri"/>
              </a:rPr>
              <a:t>Concatenation</a:t>
            </a:r>
            <a:endParaRPr/>
          </a:p>
          <a:p>
            <a:pPr marL="382587" marR="0" lvl="1" indent="-182561" algn="l" rtl="0">
              <a:lnSpc>
                <a:spcPct val="90000"/>
              </a:lnSpc>
              <a:spcBef>
                <a:spcPts val="600"/>
              </a:spcBef>
              <a:spcAft>
                <a:spcPts val="0"/>
              </a:spcAft>
              <a:buClr>
                <a:schemeClr val="accent1"/>
              </a:buClr>
              <a:buSzPts val="1800"/>
              <a:buFont typeface="Calibri"/>
              <a:buChar char="◦"/>
            </a:pPr>
            <a:r>
              <a:rPr lang="en-US" sz="1800" b="0" i="0" u="none" strike="noStrike" cap="none">
                <a:solidFill>
                  <a:srgbClr val="008000"/>
                </a:solidFill>
                <a:latin typeface="Calibri"/>
                <a:ea typeface="Calibri"/>
                <a:cs typeface="Calibri"/>
                <a:sym typeface="Calibri"/>
              </a:rPr>
              <a:t>Kleene star</a:t>
            </a:r>
            <a:endParaRPr/>
          </a:p>
          <a:p>
            <a:pPr marL="382587" marR="0" lvl="1" indent="-182561" algn="l" rtl="0">
              <a:lnSpc>
                <a:spcPct val="90000"/>
              </a:lnSpc>
              <a:spcBef>
                <a:spcPts val="600"/>
              </a:spcBef>
              <a:spcAft>
                <a:spcPts val="0"/>
              </a:spcAft>
              <a:buClr>
                <a:schemeClr val="accent1"/>
              </a:buClr>
              <a:buSzPts val="1800"/>
              <a:buFont typeface="Calibri"/>
              <a:buChar char="◦"/>
            </a:pPr>
            <a:r>
              <a:rPr lang="en-US" sz="1800" b="0" i="0" u="none" strike="noStrike" cap="none">
                <a:solidFill>
                  <a:srgbClr val="008000"/>
                </a:solidFill>
                <a:latin typeface="Calibri"/>
                <a:ea typeface="Calibri"/>
                <a:cs typeface="Calibri"/>
                <a:sym typeface="Calibri"/>
              </a:rPr>
              <a:t>Complement</a:t>
            </a:r>
            <a:r>
              <a:rPr lang="en-US" sz="1800" b="0" i="0" u="none" strike="noStrike" cap="none">
                <a:solidFill>
                  <a:srgbClr val="404040"/>
                </a:solidFill>
                <a:latin typeface="Calibri"/>
                <a:ea typeface="Calibri"/>
                <a:cs typeface="Calibri"/>
                <a:sym typeface="Calibri"/>
              </a:rPr>
              <a:t>. </a:t>
            </a:r>
            <a:endParaRPr/>
          </a:p>
        </p:txBody>
      </p:sp>
      <p:sp>
        <p:nvSpPr>
          <p:cNvPr id="680" name="Google Shape;680;p77"/>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684"/>
        <p:cNvGrpSpPr/>
        <p:nvPr/>
      </p:nvGrpSpPr>
      <p:grpSpPr>
        <a:xfrm>
          <a:off x="0" y="0"/>
          <a:ext cx="0" cy="0"/>
          <a:chOff x="0" y="0"/>
          <a:chExt cx="0" cy="0"/>
        </a:xfrm>
      </p:grpSpPr>
      <p:sp>
        <p:nvSpPr>
          <p:cNvPr id="685" name="Google Shape;685;p7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51</a:t>
            </a:fld>
            <a:endParaRPr/>
          </a:p>
        </p:txBody>
      </p:sp>
      <p:sp>
        <p:nvSpPr>
          <p:cNvPr id="686" name="Google Shape;686;p78"/>
          <p:cNvSpPr txBox="1">
            <a:spLocks noGrp="1"/>
          </p:cNvSpPr>
          <p:nvPr>
            <p:ph type="body" idx="1"/>
          </p:nvPr>
        </p:nvSpPr>
        <p:spPr>
          <a:xfrm>
            <a:off x="0" y="374650"/>
            <a:ext cx="8137525" cy="1531937"/>
          </a:xfrm>
          <a:prstGeom prst="rect">
            <a:avLst/>
          </a:prstGeom>
          <a:noFill/>
          <a:ln>
            <a:noFill/>
          </a:ln>
        </p:spPr>
        <p:txBody>
          <a:bodyPr spcFirstLastPara="1" wrap="square" lIns="0" tIns="45700" rIns="0" bIns="45700" anchor="t" anchorCtr="0">
            <a:noAutofit/>
          </a:bodyPr>
          <a:lstStyle/>
          <a:p>
            <a:pPr marL="90487" lvl="0" indent="-127000" algn="l" rtl="0">
              <a:lnSpc>
                <a:spcPct val="90000"/>
              </a:lnSpc>
              <a:spcBef>
                <a:spcPts val="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Regular expressions generate exactly the class of regular languages.</a:t>
            </a:r>
            <a:endParaRPr/>
          </a:p>
          <a:p>
            <a:pPr marL="90487" lvl="0" indent="-127000" algn="l" rtl="0">
              <a:lnSpc>
                <a:spcPct val="90000"/>
              </a:lnSpc>
              <a:spcBef>
                <a:spcPts val="140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Theorem: </a:t>
            </a:r>
            <a:endParaRPr/>
          </a:p>
          <a:p>
            <a:pPr marL="382587" lvl="1" indent="-182561" algn="l" rtl="0">
              <a:lnSpc>
                <a:spcPct val="90000"/>
              </a:lnSpc>
              <a:spcBef>
                <a:spcPts val="400"/>
              </a:spcBef>
              <a:spcAft>
                <a:spcPts val="0"/>
              </a:spcAft>
              <a:buClr>
                <a:schemeClr val="accent1"/>
              </a:buClr>
              <a:buSzPts val="1800"/>
              <a:buFont typeface="Calibri"/>
              <a:buChar char="◦"/>
            </a:pPr>
            <a:r>
              <a:rPr lang="en-US" sz="1800" b="0" i="0" u="none">
                <a:solidFill>
                  <a:srgbClr val="404040"/>
                </a:solidFill>
                <a:latin typeface="Calibri"/>
                <a:ea typeface="Calibri"/>
                <a:cs typeface="Calibri"/>
                <a:sym typeface="Calibri"/>
              </a:rPr>
              <a:t>(a) For every regular expression there is an equivalent NFA</a:t>
            </a:r>
            <a:endParaRPr/>
          </a:p>
          <a:p>
            <a:pPr marL="382587" lvl="1" indent="-182561" algn="l" rtl="0">
              <a:lnSpc>
                <a:spcPct val="90000"/>
              </a:lnSpc>
              <a:spcBef>
                <a:spcPts val="600"/>
              </a:spcBef>
              <a:spcAft>
                <a:spcPts val="0"/>
              </a:spcAft>
              <a:buClr>
                <a:schemeClr val="accent1"/>
              </a:buClr>
              <a:buSzPts val="1800"/>
              <a:buFont typeface="Calibri"/>
              <a:buChar char="◦"/>
            </a:pPr>
            <a:r>
              <a:rPr lang="en-US" sz="1800" b="0" i="0" u="none">
                <a:solidFill>
                  <a:srgbClr val="404040"/>
                </a:solidFill>
                <a:latin typeface="Calibri"/>
                <a:ea typeface="Calibri"/>
                <a:cs typeface="Calibri"/>
                <a:sym typeface="Calibri"/>
              </a:rPr>
              <a:t>(b) For every DFA there is an equivalent regular expression. </a:t>
            </a:r>
            <a:endParaRPr/>
          </a:p>
          <a:p>
            <a:pPr marL="382587" lvl="1" indent="-182561" algn="l" rtl="0">
              <a:lnSpc>
                <a:spcPct val="90000"/>
              </a:lnSpc>
              <a:spcBef>
                <a:spcPts val="600"/>
              </a:spcBef>
              <a:spcAft>
                <a:spcPts val="0"/>
              </a:spcAft>
              <a:buSzPts val="1800"/>
              <a:buNone/>
            </a:pPr>
            <a:endParaRPr sz="1800" b="0" i="0" u="none">
              <a:solidFill>
                <a:srgbClr val="404040"/>
              </a:solidFill>
              <a:latin typeface="Calibri"/>
              <a:ea typeface="Calibri"/>
              <a:cs typeface="Calibri"/>
              <a:sym typeface="Calibri"/>
            </a:endParaRPr>
          </a:p>
          <a:p>
            <a:pPr marL="382587" lvl="1" indent="-182561" algn="l" rtl="0">
              <a:lnSpc>
                <a:spcPct val="90000"/>
              </a:lnSpc>
              <a:spcBef>
                <a:spcPts val="600"/>
              </a:spcBef>
              <a:spcAft>
                <a:spcPts val="0"/>
              </a:spcAft>
              <a:buSzPts val="1800"/>
              <a:buNone/>
            </a:pPr>
            <a:r>
              <a:rPr lang="en-US" sz="1800" b="1" i="0" u="none">
                <a:solidFill>
                  <a:srgbClr val="404040"/>
                </a:solidFill>
                <a:latin typeface="Calibri"/>
                <a:ea typeface="Calibri"/>
                <a:cs typeface="Calibri"/>
                <a:sym typeface="Calibri"/>
              </a:rPr>
              <a:t>Basis : r=ε</a:t>
            </a:r>
            <a:endParaRPr/>
          </a:p>
          <a:p>
            <a:pPr marL="90488" lvl="0" indent="0" algn="l" rtl="0">
              <a:lnSpc>
                <a:spcPct val="90000"/>
              </a:lnSpc>
              <a:spcBef>
                <a:spcPts val="1600"/>
              </a:spcBef>
              <a:spcAft>
                <a:spcPts val="0"/>
              </a:spcAft>
              <a:buSzPts val="1800"/>
              <a:buNone/>
            </a:pPr>
            <a:endParaRPr sz="1800" b="1" i="0" u="none">
              <a:solidFill>
                <a:srgbClr val="404040"/>
              </a:solidFill>
              <a:latin typeface="Calibri"/>
              <a:ea typeface="Calibri"/>
              <a:cs typeface="Calibri"/>
              <a:sym typeface="Calibri"/>
            </a:endParaRPr>
          </a:p>
        </p:txBody>
      </p:sp>
      <p:sp>
        <p:nvSpPr>
          <p:cNvPr id="687" name="Google Shape;687;p78"/>
          <p:cNvSpPr txBox="1">
            <a:spLocks noGrp="1"/>
          </p:cNvSpPr>
          <p:nvPr>
            <p:ph type="title"/>
          </p:nvPr>
        </p:nvSpPr>
        <p:spPr>
          <a:xfrm>
            <a:off x="171450" y="68262"/>
            <a:ext cx="7543800" cy="306387"/>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404040"/>
              </a:buClr>
              <a:buSzPts val="2200"/>
              <a:buFont typeface="Calibri"/>
              <a:buNone/>
            </a:pPr>
            <a:r>
              <a:rPr lang="en-US" sz="2200" b="1" i="0" u="none">
                <a:solidFill>
                  <a:srgbClr val="404040"/>
                </a:solidFill>
                <a:latin typeface="Calibri"/>
                <a:ea typeface="Calibri"/>
                <a:cs typeface="Calibri"/>
                <a:sym typeface="Calibri"/>
              </a:rPr>
              <a:t>REGULAR EXPRESSIONS AND NFA: THOMPSON’S CONSTRUCTION</a:t>
            </a:r>
            <a:endParaRPr/>
          </a:p>
        </p:txBody>
      </p:sp>
      <p:pic>
        <p:nvPicPr>
          <p:cNvPr id="688" name="Google Shape;688;p78"/>
          <p:cNvPicPr preferRelativeResize="0"/>
          <p:nvPr/>
        </p:nvPicPr>
        <p:blipFill rotWithShape="1">
          <a:blip r:embed="rId3">
            <a:alphaModFix/>
          </a:blip>
          <a:srcRect/>
          <a:stretch/>
        </p:blipFill>
        <p:spPr>
          <a:xfrm>
            <a:off x="0" y="2770187"/>
            <a:ext cx="2676525" cy="685800"/>
          </a:xfrm>
          <a:prstGeom prst="rect">
            <a:avLst/>
          </a:prstGeom>
          <a:noFill/>
          <a:ln>
            <a:noFill/>
          </a:ln>
        </p:spPr>
      </p:pic>
      <p:sp>
        <p:nvSpPr>
          <p:cNvPr id="689" name="Google Shape;689;p78"/>
          <p:cNvSpPr txBox="1"/>
          <p:nvPr/>
        </p:nvSpPr>
        <p:spPr>
          <a:xfrm>
            <a:off x="0" y="3625850"/>
            <a:ext cx="28194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R=a</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690" name="Google Shape;690;p78"/>
          <p:cNvPicPr preferRelativeResize="0"/>
          <p:nvPr/>
        </p:nvPicPr>
        <p:blipFill rotWithShape="1">
          <a:blip r:embed="rId4">
            <a:alphaModFix/>
          </a:blip>
          <a:srcRect/>
          <a:stretch/>
        </p:blipFill>
        <p:spPr>
          <a:xfrm>
            <a:off x="171450" y="4083050"/>
            <a:ext cx="2333625" cy="714375"/>
          </a:xfrm>
          <a:prstGeom prst="rect">
            <a:avLst/>
          </a:prstGeom>
          <a:noFill/>
          <a:ln>
            <a:noFill/>
          </a:ln>
        </p:spPr>
      </p:pic>
      <p:sp>
        <p:nvSpPr>
          <p:cNvPr id="691" name="Google Shape;691;p78"/>
          <p:cNvSpPr txBox="1"/>
          <p:nvPr/>
        </p:nvSpPr>
        <p:spPr>
          <a:xfrm>
            <a:off x="4343400" y="1990725"/>
            <a:ext cx="40655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R=s|t</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692" name="Google Shape;692;p78"/>
          <p:cNvPicPr preferRelativeResize="0"/>
          <p:nvPr/>
        </p:nvPicPr>
        <p:blipFill rotWithShape="1">
          <a:blip r:embed="rId5">
            <a:alphaModFix/>
          </a:blip>
          <a:srcRect/>
          <a:stretch/>
        </p:blipFill>
        <p:spPr>
          <a:xfrm>
            <a:off x="5410200" y="2259012"/>
            <a:ext cx="3214687" cy="1468437"/>
          </a:xfrm>
          <a:prstGeom prst="rect">
            <a:avLst/>
          </a:prstGeom>
          <a:noFill/>
          <a:ln>
            <a:noFill/>
          </a:ln>
        </p:spPr>
      </p:pic>
      <p:sp>
        <p:nvSpPr>
          <p:cNvPr id="693" name="Google Shape;693;p78"/>
          <p:cNvSpPr txBox="1"/>
          <p:nvPr/>
        </p:nvSpPr>
        <p:spPr>
          <a:xfrm>
            <a:off x="171450" y="5070475"/>
            <a:ext cx="35052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R=st</a:t>
            </a:r>
            <a:endParaRPr/>
          </a:p>
        </p:txBody>
      </p:sp>
      <p:pic>
        <p:nvPicPr>
          <p:cNvPr id="694" name="Google Shape;694;p78"/>
          <p:cNvPicPr preferRelativeResize="0"/>
          <p:nvPr/>
        </p:nvPicPr>
        <p:blipFill rotWithShape="1">
          <a:blip r:embed="rId6">
            <a:alphaModFix/>
          </a:blip>
          <a:srcRect/>
          <a:stretch/>
        </p:blipFill>
        <p:spPr>
          <a:xfrm>
            <a:off x="276225" y="5492750"/>
            <a:ext cx="3295650" cy="1495425"/>
          </a:xfrm>
          <a:prstGeom prst="rect">
            <a:avLst/>
          </a:prstGeom>
          <a:noFill/>
          <a:ln>
            <a:noFill/>
          </a:ln>
        </p:spPr>
      </p:pic>
      <p:sp>
        <p:nvSpPr>
          <p:cNvPr id="695" name="Google Shape;695;p78"/>
          <p:cNvSpPr txBox="1"/>
          <p:nvPr/>
        </p:nvSpPr>
        <p:spPr>
          <a:xfrm>
            <a:off x="4267200" y="3948112"/>
            <a:ext cx="27495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R=s*</a:t>
            </a:r>
            <a:endParaRPr/>
          </a:p>
        </p:txBody>
      </p:sp>
      <p:pic>
        <p:nvPicPr>
          <p:cNvPr id="696" name="Google Shape;696;p78"/>
          <p:cNvPicPr preferRelativeResize="0"/>
          <p:nvPr/>
        </p:nvPicPr>
        <p:blipFill rotWithShape="1">
          <a:blip r:embed="rId7">
            <a:alphaModFix/>
          </a:blip>
          <a:srcRect/>
          <a:stretch/>
        </p:blipFill>
        <p:spPr>
          <a:xfrm>
            <a:off x="4398962" y="4621212"/>
            <a:ext cx="4516437" cy="1409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
                                            <p:txEl>
                                              <p:pRg st="0" end="0"/>
                                            </p:txEl>
                                          </p:spTgt>
                                        </p:tgtEl>
                                        <p:attrNameLst>
                                          <p:attrName>style.visibility</p:attrName>
                                        </p:attrNameLst>
                                      </p:cBhvr>
                                      <p:to>
                                        <p:strVal val="visible"/>
                                      </p:to>
                                    </p:set>
                                    <p:animEffect transition="in" filter="fade">
                                      <p:cBhvr>
                                        <p:cTn id="7" dur="500"/>
                                        <p:tgtEl>
                                          <p:spTgt spid="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6">
                                            <p:txEl>
                                              <p:pRg st="1" end="1"/>
                                            </p:txEl>
                                          </p:spTgt>
                                        </p:tgtEl>
                                        <p:attrNameLst>
                                          <p:attrName>style.visibility</p:attrName>
                                        </p:attrNameLst>
                                      </p:cBhvr>
                                      <p:to>
                                        <p:strVal val="visible"/>
                                      </p:to>
                                    </p:set>
                                    <p:animEffect transition="in" filter="fade">
                                      <p:cBhvr>
                                        <p:cTn id="12" dur="500"/>
                                        <p:tgtEl>
                                          <p:spTgt spid="6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6">
                                            <p:txEl>
                                              <p:pRg st="2" end="2"/>
                                            </p:txEl>
                                          </p:spTgt>
                                        </p:tgtEl>
                                        <p:attrNameLst>
                                          <p:attrName>style.visibility</p:attrName>
                                        </p:attrNameLst>
                                      </p:cBhvr>
                                      <p:to>
                                        <p:strVal val="visible"/>
                                      </p:to>
                                    </p:set>
                                    <p:animEffect transition="in" filter="fade">
                                      <p:cBhvr>
                                        <p:cTn id="17" dur="500"/>
                                        <p:tgtEl>
                                          <p:spTgt spid="6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6">
                                            <p:txEl>
                                              <p:pRg st="3" end="3"/>
                                            </p:txEl>
                                          </p:spTgt>
                                        </p:tgtEl>
                                        <p:attrNameLst>
                                          <p:attrName>style.visibility</p:attrName>
                                        </p:attrNameLst>
                                      </p:cBhvr>
                                      <p:to>
                                        <p:strVal val="visible"/>
                                      </p:to>
                                    </p:set>
                                    <p:animEffect transition="in" filter="fade">
                                      <p:cBhvr>
                                        <p:cTn id="22" dur="500"/>
                                        <p:tgtEl>
                                          <p:spTgt spid="6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6">
                                            <p:txEl>
                                              <p:pRg st="4" end="4"/>
                                            </p:txEl>
                                          </p:spTgt>
                                        </p:tgtEl>
                                        <p:attrNameLst>
                                          <p:attrName>style.visibility</p:attrName>
                                        </p:attrNameLst>
                                      </p:cBhvr>
                                      <p:to>
                                        <p:strVal val="visible"/>
                                      </p:to>
                                    </p:set>
                                    <p:animEffect transition="in" filter="fade">
                                      <p:cBhvr>
                                        <p:cTn id="27" dur="500"/>
                                        <p:tgtEl>
                                          <p:spTgt spid="6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6">
                                            <p:txEl>
                                              <p:pRg st="5" end="5"/>
                                            </p:txEl>
                                          </p:spTgt>
                                        </p:tgtEl>
                                        <p:attrNameLst>
                                          <p:attrName>style.visibility</p:attrName>
                                        </p:attrNameLst>
                                      </p:cBhvr>
                                      <p:to>
                                        <p:strVal val="visible"/>
                                      </p:to>
                                    </p:set>
                                    <p:animEffect transition="in" filter="fade">
                                      <p:cBhvr>
                                        <p:cTn id="32" dur="500"/>
                                        <p:tgtEl>
                                          <p:spTgt spid="68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6">
                                            <p:txEl>
                                              <p:pRg st="6" end="6"/>
                                            </p:txEl>
                                          </p:spTgt>
                                        </p:tgtEl>
                                        <p:attrNameLst>
                                          <p:attrName>style.visibility</p:attrName>
                                        </p:attrNameLst>
                                      </p:cBhvr>
                                      <p:to>
                                        <p:strVal val="visible"/>
                                      </p:to>
                                    </p:set>
                                    <p:animEffect transition="in" filter="fade">
                                      <p:cBhvr>
                                        <p:cTn id="37" dur="500"/>
                                        <p:tgtEl>
                                          <p:spTgt spid="6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52</a:t>
            </a:fld>
            <a:endParaRPr/>
          </a:p>
        </p:txBody>
      </p:sp>
      <p:sp>
        <p:nvSpPr>
          <p:cNvPr id="702" name="Google Shape;702;p79"/>
          <p:cNvSpPr txBox="1"/>
          <p:nvPr/>
        </p:nvSpPr>
        <p:spPr>
          <a:xfrm>
            <a:off x="152400" y="152400"/>
            <a:ext cx="8256587"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1. Construct an NFA for r = (a|b)*a</a:t>
            </a:r>
            <a:endParaRPr/>
          </a:p>
        </p:txBody>
      </p:sp>
      <p:pic>
        <p:nvPicPr>
          <p:cNvPr id="703" name="Google Shape;703;p79"/>
          <p:cNvPicPr preferRelativeResize="0"/>
          <p:nvPr/>
        </p:nvPicPr>
        <p:blipFill rotWithShape="1">
          <a:blip r:embed="rId3">
            <a:alphaModFix/>
          </a:blip>
          <a:srcRect/>
          <a:stretch/>
        </p:blipFill>
        <p:spPr>
          <a:xfrm>
            <a:off x="304800" y="838200"/>
            <a:ext cx="3629025" cy="1438275"/>
          </a:xfrm>
          <a:prstGeom prst="rect">
            <a:avLst/>
          </a:prstGeom>
          <a:noFill/>
          <a:ln>
            <a:noFill/>
          </a:ln>
        </p:spPr>
      </p:pic>
      <p:pic>
        <p:nvPicPr>
          <p:cNvPr id="704" name="Google Shape;704;p79"/>
          <p:cNvPicPr preferRelativeResize="0"/>
          <p:nvPr/>
        </p:nvPicPr>
        <p:blipFill rotWithShape="1">
          <a:blip r:embed="rId4">
            <a:alphaModFix/>
          </a:blip>
          <a:srcRect/>
          <a:stretch/>
        </p:blipFill>
        <p:spPr>
          <a:xfrm>
            <a:off x="228600" y="2536825"/>
            <a:ext cx="3781425" cy="1524000"/>
          </a:xfrm>
          <a:prstGeom prst="rect">
            <a:avLst/>
          </a:prstGeom>
          <a:noFill/>
          <a:ln>
            <a:noFill/>
          </a:ln>
        </p:spPr>
      </p:pic>
      <p:pic>
        <p:nvPicPr>
          <p:cNvPr id="705" name="Google Shape;705;p79"/>
          <p:cNvPicPr preferRelativeResize="0"/>
          <p:nvPr/>
        </p:nvPicPr>
        <p:blipFill rotWithShape="1">
          <a:blip r:embed="rId5">
            <a:alphaModFix/>
          </a:blip>
          <a:srcRect/>
          <a:stretch/>
        </p:blipFill>
        <p:spPr>
          <a:xfrm>
            <a:off x="304800" y="4354512"/>
            <a:ext cx="4438650" cy="2162175"/>
          </a:xfrm>
          <a:prstGeom prst="rect">
            <a:avLst/>
          </a:prstGeom>
          <a:noFill/>
          <a:ln>
            <a:noFill/>
          </a:ln>
        </p:spPr>
      </p:pic>
      <p:pic>
        <p:nvPicPr>
          <p:cNvPr id="706" name="Google Shape;706;p79"/>
          <p:cNvPicPr preferRelativeResize="0"/>
          <p:nvPr/>
        </p:nvPicPr>
        <p:blipFill rotWithShape="1">
          <a:blip r:embed="rId6">
            <a:alphaModFix/>
          </a:blip>
          <a:srcRect/>
          <a:stretch/>
        </p:blipFill>
        <p:spPr>
          <a:xfrm>
            <a:off x="4310062" y="522287"/>
            <a:ext cx="4833937" cy="2124075"/>
          </a:xfrm>
          <a:prstGeom prst="rect">
            <a:avLst/>
          </a:prstGeom>
          <a:noFill/>
          <a:ln>
            <a:noFill/>
          </a:ln>
        </p:spPr>
      </p:pic>
      <p:pic>
        <p:nvPicPr>
          <p:cNvPr id="707" name="Google Shape;707;p79"/>
          <p:cNvPicPr preferRelativeResize="0"/>
          <p:nvPr/>
        </p:nvPicPr>
        <p:blipFill rotWithShape="1">
          <a:blip r:embed="rId7">
            <a:alphaModFix/>
          </a:blip>
          <a:srcRect/>
          <a:stretch/>
        </p:blipFill>
        <p:spPr>
          <a:xfrm>
            <a:off x="4876800" y="2743200"/>
            <a:ext cx="4048125" cy="372268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53</a:t>
            </a:fld>
            <a:endParaRPr/>
          </a:p>
        </p:txBody>
      </p:sp>
      <p:sp>
        <p:nvSpPr>
          <p:cNvPr id="713" name="Google Shape;713;p80"/>
          <p:cNvSpPr txBox="1"/>
          <p:nvPr/>
        </p:nvSpPr>
        <p:spPr>
          <a:xfrm>
            <a:off x="228600" y="228600"/>
            <a:ext cx="89154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1. Construct NFA for R=((a.b)|c)*</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t>
            </a:r>
            <a:endParaRPr/>
          </a:p>
        </p:txBody>
      </p:sp>
      <p:pic>
        <p:nvPicPr>
          <p:cNvPr id="714" name="Google Shape;714;p80"/>
          <p:cNvPicPr preferRelativeResize="0"/>
          <p:nvPr/>
        </p:nvPicPr>
        <p:blipFill rotWithShape="1">
          <a:blip r:embed="rId3">
            <a:alphaModFix/>
          </a:blip>
          <a:srcRect/>
          <a:stretch/>
        </p:blipFill>
        <p:spPr>
          <a:xfrm>
            <a:off x="228600" y="1400175"/>
            <a:ext cx="3171825" cy="2266950"/>
          </a:xfrm>
          <a:prstGeom prst="rect">
            <a:avLst/>
          </a:prstGeom>
          <a:noFill/>
          <a:ln>
            <a:noFill/>
          </a:ln>
        </p:spPr>
      </p:pic>
      <p:sp>
        <p:nvSpPr>
          <p:cNvPr id="715" name="Google Shape;715;p80"/>
          <p:cNvSpPr txBox="1"/>
          <p:nvPr/>
        </p:nvSpPr>
        <p:spPr>
          <a:xfrm>
            <a:off x="381000" y="874712"/>
            <a:ext cx="3810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For r1=a; r2=b</a:t>
            </a:r>
            <a:endParaRPr/>
          </a:p>
        </p:txBody>
      </p:sp>
      <p:pic>
        <p:nvPicPr>
          <p:cNvPr id="716" name="Google Shape;716;p80"/>
          <p:cNvPicPr preferRelativeResize="0"/>
          <p:nvPr/>
        </p:nvPicPr>
        <p:blipFill rotWithShape="1">
          <a:blip r:embed="rId4">
            <a:alphaModFix/>
          </a:blip>
          <a:srcRect/>
          <a:stretch/>
        </p:blipFill>
        <p:spPr>
          <a:xfrm>
            <a:off x="228600" y="4311650"/>
            <a:ext cx="4029075" cy="666750"/>
          </a:xfrm>
          <a:prstGeom prst="rect">
            <a:avLst/>
          </a:prstGeom>
          <a:noFill/>
          <a:ln>
            <a:noFill/>
          </a:ln>
        </p:spPr>
      </p:pic>
      <p:sp>
        <p:nvSpPr>
          <p:cNvPr id="717" name="Google Shape;717;p80"/>
          <p:cNvSpPr txBox="1"/>
          <p:nvPr/>
        </p:nvSpPr>
        <p:spPr>
          <a:xfrm>
            <a:off x="228600" y="3822700"/>
            <a:ext cx="39624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For r3=r1.r2</a:t>
            </a:r>
            <a:endParaRPr/>
          </a:p>
        </p:txBody>
      </p:sp>
      <p:pic>
        <p:nvPicPr>
          <p:cNvPr id="718" name="Google Shape;718;p80"/>
          <p:cNvPicPr preferRelativeResize="0"/>
          <p:nvPr/>
        </p:nvPicPr>
        <p:blipFill rotWithShape="1">
          <a:blip r:embed="rId5">
            <a:alphaModFix/>
          </a:blip>
          <a:srcRect/>
          <a:stretch/>
        </p:blipFill>
        <p:spPr>
          <a:xfrm>
            <a:off x="228600" y="5913437"/>
            <a:ext cx="3114675" cy="666750"/>
          </a:xfrm>
          <a:prstGeom prst="rect">
            <a:avLst/>
          </a:prstGeom>
          <a:noFill/>
          <a:ln>
            <a:noFill/>
          </a:ln>
        </p:spPr>
      </p:pic>
      <p:sp>
        <p:nvSpPr>
          <p:cNvPr id="719" name="Google Shape;719;p80"/>
          <p:cNvSpPr txBox="1"/>
          <p:nvPr/>
        </p:nvSpPr>
        <p:spPr>
          <a:xfrm>
            <a:off x="228600" y="5181600"/>
            <a:ext cx="31718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For r4=c</a:t>
            </a:r>
            <a:endParaRPr/>
          </a:p>
        </p:txBody>
      </p:sp>
      <p:pic>
        <p:nvPicPr>
          <p:cNvPr id="720" name="Google Shape;720;p80"/>
          <p:cNvPicPr preferRelativeResize="0"/>
          <p:nvPr/>
        </p:nvPicPr>
        <p:blipFill rotWithShape="1">
          <a:blip r:embed="rId6">
            <a:alphaModFix/>
          </a:blip>
          <a:srcRect/>
          <a:stretch/>
        </p:blipFill>
        <p:spPr>
          <a:xfrm>
            <a:off x="4686300" y="1203325"/>
            <a:ext cx="3722687" cy="1938337"/>
          </a:xfrm>
          <a:prstGeom prst="rect">
            <a:avLst/>
          </a:prstGeom>
          <a:noFill/>
          <a:ln>
            <a:noFill/>
          </a:ln>
        </p:spPr>
      </p:pic>
      <p:sp>
        <p:nvSpPr>
          <p:cNvPr id="721" name="Google Shape;721;p80"/>
          <p:cNvSpPr txBox="1"/>
          <p:nvPr/>
        </p:nvSpPr>
        <p:spPr>
          <a:xfrm>
            <a:off x="4686300" y="874712"/>
            <a:ext cx="43815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For r5=(ab)|c</a:t>
            </a:r>
            <a:endParaRPr/>
          </a:p>
        </p:txBody>
      </p:sp>
      <p:pic>
        <p:nvPicPr>
          <p:cNvPr id="722" name="Google Shape;722;p80"/>
          <p:cNvPicPr preferRelativeResize="0"/>
          <p:nvPr/>
        </p:nvPicPr>
        <p:blipFill rotWithShape="1">
          <a:blip r:embed="rId7">
            <a:alphaModFix/>
          </a:blip>
          <a:srcRect/>
          <a:stretch/>
        </p:blipFill>
        <p:spPr>
          <a:xfrm>
            <a:off x="4686300" y="3771900"/>
            <a:ext cx="4000500" cy="3052762"/>
          </a:xfrm>
          <a:prstGeom prst="rect">
            <a:avLst/>
          </a:prstGeom>
          <a:noFill/>
          <a:ln>
            <a:noFill/>
          </a:ln>
        </p:spPr>
      </p:pic>
      <p:sp>
        <p:nvSpPr>
          <p:cNvPr id="723" name="Google Shape;723;p80"/>
          <p:cNvSpPr txBox="1"/>
          <p:nvPr/>
        </p:nvSpPr>
        <p:spPr>
          <a:xfrm>
            <a:off x="4800600" y="3273425"/>
            <a:ext cx="38862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For r6=((ab)|c)*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8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54</a:t>
            </a:fld>
            <a:endParaRPr/>
          </a:p>
        </p:txBody>
      </p:sp>
      <p:sp>
        <p:nvSpPr>
          <p:cNvPr id="729" name="Google Shape;729;p81"/>
          <p:cNvSpPr txBox="1"/>
          <p:nvPr/>
        </p:nvSpPr>
        <p:spPr>
          <a:xfrm>
            <a:off x="0" y="152400"/>
            <a:ext cx="92964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CONVERSION OF ε NFA TO DFA</a:t>
            </a:r>
            <a:endParaRPr/>
          </a:p>
        </p:txBody>
      </p:sp>
      <p:sp>
        <p:nvSpPr>
          <p:cNvPr id="730" name="Google Shape;730;p81"/>
          <p:cNvSpPr txBox="1"/>
          <p:nvPr/>
        </p:nvSpPr>
        <p:spPr>
          <a:xfrm>
            <a:off x="304800" y="1287462"/>
            <a:ext cx="8686800" cy="5354637"/>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1:</a:t>
            </a:r>
            <a:r>
              <a:rPr lang="en-US" sz="1800" b="0" i="0" u="none">
                <a:solidFill>
                  <a:schemeClr val="dk1"/>
                </a:solidFill>
                <a:latin typeface="Arial"/>
                <a:ea typeface="Arial"/>
                <a:cs typeface="Arial"/>
                <a:sym typeface="Arial"/>
              </a:rPr>
              <a:t> We will take the ε-closure for the starting state of NFA as a starting state of DFA.</a:t>
            </a:r>
            <a:endParaRPr/>
          </a:p>
          <a:p>
            <a:pPr marL="0" marR="0" lvl="0" indent="0" algn="l" rtl="0">
              <a:lnSpc>
                <a:spcPct val="2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2:</a:t>
            </a:r>
            <a:r>
              <a:rPr lang="en-US" sz="1800" b="0" i="0" u="none">
                <a:solidFill>
                  <a:schemeClr val="dk1"/>
                </a:solidFill>
                <a:latin typeface="Arial"/>
                <a:ea typeface="Arial"/>
                <a:cs typeface="Arial"/>
                <a:sym typeface="Arial"/>
              </a:rPr>
              <a:t> Find the states for each input symbol that can be traversed from the present. That means the union of transition value and their closures for each state of NFA present in the current state of DFA.</a:t>
            </a:r>
            <a:endParaRPr/>
          </a:p>
          <a:p>
            <a:pPr marL="0" marR="0" lvl="0" indent="0" algn="l" rtl="0">
              <a:lnSpc>
                <a:spcPct val="2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3:</a:t>
            </a:r>
            <a:r>
              <a:rPr lang="en-US" sz="1800" b="0" i="0" u="none">
                <a:solidFill>
                  <a:schemeClr val="dk1"/>
                </a:solidFill>
                <a:latin typeface="Arial"/>
                <a:ea typeface="Arial"/>
                <a:cs typeface="Arial"/>
                <a:sym typeface="Arial"/>
              </a:rPr>
              <a:t> If we found a new state, take it as current state and repeat step 2.</a:t>
            </a:r>
            <a:endParaRPr/>
          </a:p>
          <a:p>
            <a:pPr marL="0" marR="0" lvl="0" indent="0" algn="l" rtl="0">
              <a:lnSpc>
                <a:spcPct val="2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4:</a:t>
            </a:r>
            <a:r>
              <a:rPr lang="en-US" sz="1800" b="0" i="0" u="none">
                <a:solidFill>
                  <a:schemeClr val="dk1"/>
                </a:solidFill>
                <a:latin typeface="Arial"/>
                <a:ea typeface="Arial"/>
                <a:cs typeface="Arial"/>
                <a:sym typeface="Arial"/>
              </a:rPr>
              <a:t> Repeat Step 2 and Step 3 until there is no new state present in the transition table of DFA.</a:t>
            </a:r>
            <a:endParaRPr/>
          </a:p>
          <a:p>
            <a:pPr marL="0" marR="0" lvl="0" indent="0" algn="l" rtl="0">
              <a:lnSpc>
                <a:spcPct val="2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5:</a:t>
            </a:r>
            <a:r>
              <a:rPr lang="en-US" sz="1800" b="0" i="0" u="none">
                <a:solidFill>
                  <a:schemeClr val="dk1"/>
                </a:solidFill>
                <a:latin typeface="Arial"/>
                <a:ea typeface="Arial"/>
                <a:cs typeface="Arial"/>
                <a:sym typeface="Arial"/>
              </a:rPr>
              <a:t> Mark the states of DFA as a final state which contains the final state of NFA</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55</a:t>
            </a:fld>
            <a:endParaRPr/>
          </a:p>
        </p:txBody>
      </p:sp>
      <p:sp>
        <p:nvSpPr>
          <p:cNvPr id="736" name="Google Shape;736;p82"/>
          <p:cNvSpPr txBox="1"/>
          <p:nvPr/>
        </p:nvSpPr>
        <p:spPr>
          <a:xfrm>
            <a:off x="228600" y="76200"/>
            <a:ext cx="8763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Convert the following E-NFA to DFA</a:t>
            </a:r>
            <a:endParaRPr/>
          </a:p>
        </p:txBody>
      </p:sp>
      <p:pic>
        <p:nvPicPr>
          <p:cNvPr id="737" name="Google Shape;737;p82"/>
          <p:cNvPicPr preferRelativeResize="0"/>
          <p:nvPr/>
        </p:nvPicPr>
        <p:blipFill rotWithShape="1">
          <a:blip r:embed="rId3">
            <a:alphaModFix/>
          </a:blip>
          <a:srcRect/>
          <a:stretch/>
        </p:blipFill>
        <p:spPr>
          <a:xfrm>
            <a:off x="1676400" y="446087"/>
            <a:ext cx="5095875" cy="1809750"/>
          </a:xfrm>
          <a:prstGeom prst="rect">
            <a:avLst/>
          </a:prstGeom>
          <a:noFill/>
          <a:ln>
            <a:noFill/>
          </a:ln>
        </p:spPr>
      </p:pic>
      <p:sp>
        <p:nvSpPr>
          <p:cNvPr id="738" name="Google Shape;738;p82"/>
          <p:cNvSpPr txBox="1"/>
          <p:nvPr/>
        </p:nvSpPr>
        <p:spPr>
          <a:xfrm>
            <a:off x="228600" y="2514600"/>
            <a:ext cx="60198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Step 1: Find E-closure of all states</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739" name="Google Shape;739;p82"/>
          <p:cNvPicPr preferRelativeResize="0"/>
          <p:nvPr/>
        </p:nvPicPr>
        <p:blipFill rotWithShape="1">
          <a:blip r:embed="rId4">
            <a:alphaModFix/>
          </a:blip>
          <a:srcRect/>
          <a:stretch/>
        </p:blipFill>
        <p:spPr>
          <a:xfrm>
            <a:off x="457200" y="2911475"/>
            <a:ext cx="3429000" cy="1660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56</a:t>
            </a:fld>
            <a:endParaRPr/>
          </a:p>
        </p:txBody>
      </p:sp>
      <p:sp>
        <p:nvSpPr>
          <p:cNvPr id="745" name="Google Shape;745;p83"/>
          <p:cNvSpPr txBox="1"/>
          <p:nvPr/>
        </p:nvSpPr>
        <p:spPr>
          <a:xfrm>
            <a:off x="-1587" y="152400"/>
            <a:ext cx="8688387"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a:solidFill>
                  <a:srgbClr val="000000"/>
                </a:solidFill>
                <a:latin typeface="verdana"/>
                <a:ea typeface="verdana"/>
                <a:cs typeface="verdana"/>
                <a:sym typeface="verdana"/>
              </a:rPr>
              <a:t>Step 2: Find the transitions let ε-closure {q0} = {q0, q1, q2} be state A.</a:t>
            </a:r>
            <a:endParaRPr/>
          </a:p>
        </p:txBody>
      </p:sp>
      <p:pic>
        <p:nvPicPr>
          <p:cNvPr id="746" name="Google Shape;746;p83"/>
          <p:cNvPicPr preferRelativeResize="0"/>
          <p:nvPr/>
        </p:nvPicPr>
        <p:blipFill rotWithShape="1">
          <a:blip r:embed="rId3">
            <a:alphaModFix/>
          </a:blip>
          <a:srcRect/>
          <a:stretch/>
        </p:blipFill>
        <p:spPr>
          <a:xfrm>
            <a:off x="1447800" y="762000"/>
            <a:ext cx="6172200" cy="3352800"/>
          </a:xfrm>
          <a:prstGeom prst="rect">
            <a:avLst/>
          </a:prstGeom>
          <a:noFill/>
          <a:ln>
            <a:noFill/>
          </a:ln>
        </p:spPr>
      </p:pic>
      <p:sp>
        <p:nvSpPr>
          <p:cNvPr id="747" name="Google Shape;747;p83"/>
          <p:cNvSpPr txBox="1"/>
          <p:nvPr/>
        </p:nvSpPr>
        <p:spPr>
          <a:xfrm>
            <a:off x="228600" y="4267200"/>
            <a:ext cx="3276600" cy="38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Find transitions of B</a:t>
            </a:r>
            <a:endParaRPr/>
          </a:p>
        </p:txBody>
      </p:sp>
      <p:pic>
        <p:nvPicPr>
          <p:cNvPr id="748" name="Google Shape;748;p83"/>
          <p:cNvPicPr preferRelativeResize="0"/>
          <p:nvPr/>
        </p:nvPicPr>
        <p:blipFill rotWithShape="1">
          <a:blip r:embed="rId4">
            <a:alphaModFix/>
          </a:blip>
          <a:srcRect/>
          <a:stretch/>
        </p:blipFill>
        <p:spPr>
          <a:xfrm>
            <a:off x="1600200" y="4833937"/>
            <a:ext cx="6019800" cy="1990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57</a:t>
            </a:fld>
            <a:endParaRPr/>
          </a:p>
        </p:txBody>
      </p:sp>
      <p:sp>
        <p:nvSpPr>
          <p:cNvPr id="754" name="Google Shape;754;p84"/>
          <p:cNvSpPr txBox="1"/>
          <p:nvPr/>
        </p:nvSpPr>
        <p:spPr>
          <a:xfrm>
            <a:off x="304800" y="228600"/>
            <a:ext cx="65532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Find transitions of C</a:t>
            </a:r>
            <a:endParaRPr/>
          </a:p>
        </p:txBody>
      </p:sp>
      <p:pic>
        <p:nvPicPr>
          <p:cNvPr id="755" name="Google Shape;755;p84"/>
          <p:cNvPicPr preferRelativeResize="0"/>
          <p:nvPr/>
        </p:nvPicPr>
        <p:blipFill rotWithShape="1">
          <a:blip r:embed="rId3">
            <a:alphaModFix/>
          </a:blip>
          <a:srcRect/>
          <a:stretch/>
        </p:blipFill>
        <p:spPr>
          <a:xfrm>
            <a:off x="1219200" y="838200"/>
            <a:ext cx="3733800" cy="1828800"/>
          </a:xfrm>
          <a:prstGeom prst="rect">
            <a:avLst/>
          </a:prstGeom>
          <a:noFill/>
          <a:ln>
            <a:noFill/>
          </a:ln>
        </p:spPr>
      </p:pic>
      <p:pic>
        <p:nvPicPr>
          <p:cNvPr id="756" name="Google Shape;756;p84"/>
          <p:cNvPicPr preferRelativeResize="0"/>
          <p:nvPr/>
        </p:nvPicPr>
        <p:blipFill rotWithShape="1">
          <a:blip r:embed="rId4">
            <a:alphaModFix/>
          </a:blip>
          <a:srcRect/>
          <a:stretch/>
        </p:blipFill>
        <p:spPr>
          <a:xfrm>
            <a:off x="838200" y="3810000"/>
            <a:ext cx="2971800" cy="2333625"/>
          </a:xfrm>
          <a:prstGeom prst="rect">
            <a:avLst/>
          </a:prstGeom>
          <a:noFill/>
          <a:ln>
            <a:noFill/>
          </a:ln>
        </p:spPr>
      </p:pic>
      <p:graphicFrame>
        <p:nvGraphicFramePr>
          <p:cNvPr id="757" name="Google Shape;757;p84"/>
          <p:cNvGraphicFramePr/>
          <p:nvPr/>
        </p:nvGraphicFramePr>
        <p:xfrm>
          <a:off x="4724400" y="3733800"/>
          <a:ext cx="3581400" cy="1828800"/>
        </p:xfrm>
        <a:graphic>
          <a:graphicData uri="http://schemas.openxmlformats.org/drawingml/2006/table">
            <a:tbl>
              <a:tblPr>
                <a:noFill/>
                <a:tableStyleId>{809C4C4B-401D-4427-833C-0E6B768AF52B}</a:tableStyleId>
              </a:tblPr>
              <a:tblGrid>
                <a:gridCol w="11938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tblGrid>
              <a:tr h="457200">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States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7200">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7200">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7200">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Φ</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Φ</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58</a:t>
            </a:fld>
            <a:endParaRPr/>
          </a:p>
        </p:txBody>
      </p:sp>
      <p:pic>
        <p:nvPicPr>
          <p:cNvPr id="763" name="Google Shape;763;p85"/>
          <p:cNvPicPr preferRelativeResize="0"/>
          <p:nvPr/>
        </p:nvPicPr>
        <p:blipFill rotWithShape="1">
          <a:blip r:embed="rId3">
            <a:alphaModFix/>
          </a:blip>
          <a:srcRect/>
          <a:stretch/>
        </p:blipFill>
        <p:spPr>
          <a:xfrm>
            <a:off x="1981200" y="533400"/>
            <a:ext cx="3657600" cy="1257300"/>
          </a:xfrm>
          <a:prstGeom prst="rect">
            <a:avLst/>
          </a:prstGeom>
          <a:noFill/>
          <a:ln>
            <a:noFill/>
          </a:ln>
        </p:spPr>
      </p:pic>
      <p:sp>
        <p:nvSpPr>
          <p:cNvPr id="764" name="Google Shape;764;p85"/>
          <p:cNvSpPr txBox="1"/>
          <p:nvPr/>
        </p:nvSpPr>
        <p:spPr>
          <a:xfrm>
            <a:off x="381000" y="76200"/>
            <a:ext cx="6858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 Convert the following e-NFA to DFA</a:t>
            </a:r>
            <a:endParaRPr/>
          </a:p>
        </p:txBody>
      </p:sp>
      <p:pic>
        <p:nvPicPr>
          <p:cNvPr id="765" name="Google Shape;765;p85"/>
          <p:cNvPicPr preferRelativeResize="0"/>
          <p:nvPr/>
        </p:nvPicPr>
        <p:blipFill rotWithShape="1">
          <a:blip r:embed="rId4">
            <a:alphaModFix/>
          </a:blip>
          <a:srcRect/>
          <a:stretch/>
        </p:blipFill>
        <p:spPr>
          <a:xfrm>
            <a:off x="298450" y="2419350"/>
            <a:ext cx="3816350" cy="1390650"/>
          </a:xfrm>
          <a:prstGeom prst="rect">
            <a:avLst/>
          </a:prstGeom>
          <a:noFill/>
          <a:ln>
            <a:noFill/>
          </a:ln>
        </p:spPr>
      </p:pic>
      <p:sp>
        <p:nvSpPr>
          <p:cNvPr id="766" name="Google Shape;766;p85"/>
          <p:cNvSpPr txBox="1"/>
          <p:nvPr/>
        </p:nvSpPr>
        <p:spPr>
          <a:xfrm>
            <a:off x="228600" y="1790700"/>
            <a:ext cx="50292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Step 1: find Eclosure of all states</a:t>
            </a:r>
            <a:endParaRPr/>
          </a:p>
        </p:txBody>
      </p:sp>
      <p:sp>
        <p:nvSpPr>
          <p:cNvPr id="767" name="Google Shape;767;p85"/>
          <p:cNvSpPr txBox="1"/>
          <p:nvPr/>
        </p:nvSpPr>
        <p:spPr>
          <a:xfrm>
            <a:off x="5867400" y="1420812"/>
            <a:ext cx="3733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Step 2: Find the transitions</a:t>
            </a:r>
            <a:endParaRPr/>
          </a:p>
        </p:txBody>
      </p:sp>
      <p:pic>
        <p:nvPicPr>
          <p:cNvPr id="768" name="Google Shape;768;p85"/>
          <p:cNvPicPr preferRelativeResize="0"/>
          <p:nvPr/>
        </p:nvPicPr>
        <p:blipFill rotWithShape="1">
          <a:blip r:embed="rId5">
            <a:alphaModFix/>
          </a:blip>
          <a:srcRect/>
          <a:stretch/>
        </p:blipFill>
        <p:spPr>
          <a:xfrm>
            <a:off x="4114800" y="2160587"/>
            <a:ext cx="5029200" cy="4664075"/>
          </a:xfrm>
          <a:prstGeom prst="rect">
            <a:avLst/>
          </a:prstGeom>
          <a:noFill/>
          <a:ln>
            <a:noFill/>
          </a:ln>
        </p:spPr>
      </p:pic>
      <p:sp>
        <p:nvSpPr>
          <p:cNvPr id="769" name="Google Shape;769;p85"/>
          <p:cNvSpPr txBox="1"/>
          <p:nvPr/>
        </p:nvSpPr>
        <p:spPr>
          <a:xfrm>
            <a:off x="298450" y="4191000"/>
            <a:ext cx="26733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Let {q0,q1,q2} be 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6"/>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59</a:t>
            </a:fld>
            <a:endParaRPr/>
          </a:p>
        </p:txBody>
      </p:sp>
      <p:sp>
        <p:nvSpPr>
          <p:cNvPr id="775" name="Google Shape;775;p86"/>
          <p:cNvSpPr txBox="1"/>
          <p:nvPr/>
        </p:nvSpPr>
        <p:spPr>
          <a:xfrm>
            <a:off x="0" y="152400"/>
            <a:ext cx="35052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Transitions for B</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776" name="Google Shape;776;p86"/>
          <p:cNvPicPr preferRelativeResize="0"/>
          <p:nvPr/>
        </p:nvPicPr>
        <p:blipFill rotWithShape="1">
          <a:blip r:embed="rId3">
            <a:alphaModFix/>
          </a:blip>
          <a:srcRect/>
          <a:stretch/>
        </p:blipFill>
        <p:spPr>
          <a:xfrm>
            <a:off x="228600" y="798512"/>
            <a:ext cx="4038600" cy="5449887"/>
          </a:xfrm>
          <a:prstGeom prst="rect">
            <a:avLst/>
          </a:prstGeom>
          <a:noFill/>
          <a:ln>
            <a:noFill/>
          </a:ln>
        </p:spPr>
      </p:pic>
      <p:sp>
        <p:nvSpPr>
          <p:cNvPr id="777" name="Google Shape;777;p86"/>
          <p:cNvSpPr txBox="1"/>
          <p:nvPr/>
        </p:nvSpPr>
        <p:spPr>
          <a:xfrm>
            <a:off x="5410200" y="169862"/>
            <a:ext cx="3505200" cy="6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Transitions for C</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778" name="Google Shape;778;p86"/>
          <p:cNvPicPr preferRelativeResize="0"/>
          <p:nvPr/>
        </p:nvPicPr>
        <p:blipFill rotWithShape="1">
          <a:blip r:embed="rId4">
            <a:alphaModFix/>
          </a:blip>
          <a:srcRect/>
          <a:stretch/>
        </p:blipFill>
        <p:spPr>
          <a:xfrm>
            <a:off x="5110162" y="817562"/>
            <a:ext cx="3729037" cy="3221037"/>
          </a:xfrm>
          <a:prstGeom prst="rect">
            <a:avLst/>
          </a:prstGeom>
          <a:noFill/>
          <a:ln>
            <a:noFill/>
          </a:ln>
        </p:spPr>
      </p:pic>
      <p:graphicFrame>
        <p:nvGraphicFramePr>
          <p:cNvPr id="779" name="Google Shape;779;p86"/>
          <p:cNvGraphicFramePr/>
          <p:nvPr/>
        </p:nvGraphicFramePr>
        <p:xfrm>
          <a:off x="4800600" y="4267200"/>
          <a:ext cx="3200400" cy="1524000"/>
        </p:xfrm>
        <a:graphic>
          <a:graphicData uri="http://schemas.openxmlformats.org/drawingml/2006/table">
            <a:tbl>
              <a:tblPr>
                <a:noFill/>
                <a:tableStyleId>{809C4C4B-401D-4427-833C-0E6B768AF52B}</a:tableStyleId>
              </a:tblPr>
              <a:tblGrid>
                <a:gridCol w="8001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States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Φ</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Φ</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Φ</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3"/>
          <p:cNvSpPr/>
          <p:nvPr/>
        </p:nvSpPr>
        <p:spPr>
          <a:xfrm>
            <a:off x="9525" y="1241425"/>
            <a:ext cx="9126537"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6" name="Google Shape;236;p33"/>
          <p:cNvSpPr txBox="1"/>
          <p:nvPr/>
        </p:nvSpPr>
        <p:spPr>
          <a:xfrm>
            <a:off x="1447800" y="142875"/>
            <a:ext cx="5408612" cy="368300"/>
          </a:xfrm>
          <a:prstGeom prst="rect">
            <a:avLst/>
          </a:prstGeom>
          <a:noFill/>
          <a:ln>
            <a:noFill/>
          </a:ln>
        </p:spPr>
        <p:txBody>
          <a:bodyPr spcFirstLastPara="1" wrap="square" lIns="0" tIns="0" rIns="0" bIns="0" anchor="t" anchorCtr="0">
            <a:spAutoFit/>
          </a:bodyPr>
          <a:lstStyle/>
          <a:p>
            <a:pPr marL="11112" marR="0" lvl="0" indent="0" algn="ctr" rtl="0">
              <a:lnSpc>
                <a:spcPct val="100000"/>
              </a:lnSpc>
              <a:spcBef>
                <a:spcPts val="0"/>
              </a:spcBef>
              <a:spcAft>
                <a:spcPts val="0"/>
              </a:spcAft>
              <a:buClr>
                <a:srgbClr val="010103"/>
              </a:buClr>
              <a:buSzPts val="2400"/>
              <a:buFont typeface="Arial"/>
              <a:buNone/>
            </a:pPr>
            <a:r>
              <a:rPr lang="en-US" sz="2400" b="1" i="0" u="none">
                <a:solidFill>
                  <a:srgbClr val="010103"/>
                </a:solidFill>
                <a:latin typeface="Arial"/>
                <a:ea typeface="Arial"/>
                <a:cs typeface="Arial"/>
                <a:sym typeface="Arial"/>
              </a:rPr>
              <a:t>Introduction  of Automaton </a:t>
            </a:r>
            <a:endParaRPr/>
          </a:p>
        </p:txBody>
      </p:sp>
      <p:grpSp>
        <p:nvGrpSpPr>
          <p:cNvPr id="237" name="Google Shape;237;p33"/>
          <p:cNvGrpSpPr/>
          <p:nvPr/>
        </p:nvGrpSpPr>
        <p:grpSpPr>
          <a:xfrm>
            <a:off x="66675" y="1296987"/>
            <a:ext cx="8924925" cy="5375275"/>
            <a:chOff x="127862" y="1268442"/>
            <a:chExt cx="9296400" cy="1014157"/>
          </a:xfrm>
        </p:grpSpPr>
        <p:sp>
          <p:nvSpPr>
            <p:cNvPr id="238" name="Google Shape;238;p33"/>
            <p:cNvSpPr txBox="1"/>
            <p:nvPr/>
          </p:nvSpPr>
          <p:spPr>
            <a:xfrm>
              <a:off x="127862" y="1268442"/>
              <a:ext cx="9296400" cy="846129"/>
            </a:xfrm>
            <a:prstGeom prst="rect">
              <a:avLst/>
            </a:prstGeom>
            <a:solidFill>
              <a:schemeClr val="lt1"/>
            </a:solidFill>
            <a:ln w="1587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9" name="Google Shape;239;p33"/>
            <p:cNvSpPr txBox="1"/>
            <p:nvPr/>
          </p:nvSpPr>
          <p:spPr>
            <a:xfrm>
              <a:off x="168600" y="1274313"/>
              <a:ext cx="9214355" cy="1008286"/>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An automata is an abstract self-propelled computing device which follows a predetermined sequence of operations automatically.</a:t>
              </a:r>
              <a:endParaRPr sz="2000" b="0" i="0" u="none" strike="noStrike" cap="none">
                <a:solidFill>
                  <a:schemeClr val="dk1"/>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Automata-based programming is a programming paradigm in which the program or its part, is thought as a model of a finite state machine or any other formal automation.</a:t>
              </a:r>
              <a:endParaRPr/>
            </a:p>
            <a:p>
              <a:pPr marL="0" marR="0" lvl="0" indent="0" algn="just" rtl="0">
                <a:lnSpc>
                  <a:spcPct val="150000"/>
                </a:lnSpc>
                <a:spcBef>
                  <a:spcPts val="0"/>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What is Automata Theory?</a:t>
              </a:r>
              <a:endParaRPr/>
            </a:p>
            <a:p>
              <a:pPr marL="214313" marR="0" lvl="0" indent="-214313" algn="just"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Automata theory is the study of abstract computational devices</a:t>
              </a:r>
              <a:endParaRPr/>
            </a:p>
            <a:p>
              <a:pPr marL="214313" marR="0" lvl="0" indent="-214313" algn="just"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Abstract devices are (simplified) models of real computations </a:t>
              </a:r>
              <a:endParaRPr/>
            </a:p>
            <a:p>
              <a:pPr marL="214313" marR="0" lvl="0" indent="-214313" algn="just"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Computations happen everywhere: On your laptop, on your cell phone, in nature, …</a:t>
              </a:r>
              <a:endParaRPr/>
            </a:p>
            <a:p>
              <a:pPr marL="4780360" marR="0" lvl="8" indent="0" algn="just" rtl="0">
                <a:lnSpc>
                  <a:spcPct val="150000"/>
                </a:lnSpc>
                <a:spcBef>
                  <a:spcPts val="0"/>
                </a:spcBef>
                <a:spcAft>
                  <a:spcPts val="0"/>
                </a:spcAft>
                <a:buClr>
                  <a:schemeClr val="dk1"/>
                </a:buClr>
                <a:buSzPts val="1313"/>
                <a:buFont typeface="Arial"/>
                <a:buNone/>
              </a:pPr>
              <a:endParaRPr sz="1313" b="0" i="0" u="none" strike="noStrike" cap="none">
                <a:solidFill>
                  <a:schemeClr val="dk1"/>
                </a:solidFill>
                <a:latin typeface="Arial"/>
                <a:ea typeface="Arial"/>
                <a:cs typeface="Arial"/>
                <a:sym typeface="Arial"/>
              </a:endParaRPr>
            </a:p>
          </p:txBody>
        </p:sp>
      </p:grpSp>
      <p:sp>
        <p:nvSpPr>
          <p:cNvPr id="240" name="Google Shape;240;p3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a:t>
            </a:fld>
            <a:endParaRPr/>
          </a:p>
        </p:txBody>
      </p:sp>
      <p:pic>
        <p:nvPicPr>
          <p:cNvPr id="241" name="Google Shape;241;p33"/>
          <p:cNvPicPr preferRelativeResize="0"/>
          <p:nvPr/>
        </p:nvPicPr>
        <p:blipFill rotWithShape="1">
          <a:blip r:embed="rId3">
            <a:alphaModFix/>
          </a:blip>
          <a:srcRect/>
          <a:stretch/>
        </p:blipFill>
        <p:spPr>
          <a:xfrm>
            <a:off x="3884612" y="4981575"/>
            <a:ext cx="4260850" cy="136525"/>
          </a:xfrm>
          <a:prstGeom prst="rect">
            <a:avLst/>
          </a:prstGeom>
          <a:noFill/>
          <a:ln>
            <a:noFill/>
          </a:ln>
        </p:spPr>
      </p:pic>
      <p:pic>
        <p:nvPicPr>
          <p:cNvPr id="242" name="Google Shape;242;p33"/>
          <p:cNvPicPr preferRelativeResize="0"/>
          <p:nvPr/>
        </p:nvPicPr>
        <p:blipFill rotWithShape="1">
          <a:blip r:embed="rId4">
            <a:alphaModFix/>
          </a:blip>
          <a:srcRect/>
          <a:stretch/>
        </p:blipFill>
        <p:spPr>
          <a:xfrm>
            <a:off x="4151312" y="5354637"/>
            <a:ext cx="3627437" cy="50800"/>
          </a:xfrm>
          <a:prstGeom prst="rect">
            <a:avLst/>
          </a:prstGeom>
          <a:noFill/>
          <a:ln>
            <a:noFill/>
          </a:ln>
        </p:spPr>
      </p:pic>
      <p:pic>
        <p:nvPicPr>
          <p:cNvPr id="243" name="Google Shape;243;p33"/>
          <p:cNvPicPr preferRelativeResize="0"/>
          <p:nvPr/>
        </p:nvPicPr>
        <p:blipFill rotWithShape="1">
          <a:blip r:embed="rId5">
            <a:alphaModFix/>
          </a:blip>
          <a:srcRect/>
          <a:stretch/>
        </p:blipFill>
        <p:spPr>
          <a:xfrm>
            <a:off x="4402137" y="5875337"/>
            <a:ext cx="3644900" cy="17938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7"/>
          <p:cNvSpPr txBox="1">
            <a:spLocks noGrp="1"/>
          </p:cNvSpPr>
          <p:nvPr>
            <p:ph type="title"/>
          </p:nvPr>
        </p:nvSpPr>
        <p:spPr>
          <a:xfrm>
            <a:off x="822325" y="287337"/>
            <a:ext cx="7543800" cy="144938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None/>
            </a:pPr>
            <a:endParaRPr sz="4800">
              <a:solidFill>
                <a:srgbClr val="404040"/>
              </a:solidFill>
              <a:latin typeface="Calibri"/>
              <a:ea typeface="Calibri"/>
              <a:cs typeface="Calibri"/>
              <a:sym typeface="Calibri"/>
            </a:endParaRPr>
          </a:p>
        </p:txBody>
      </p:sp>
      <p:sp>
        <p:nvSpPr>
          <p:cNvPr id="785" name="Google Shape;785;p87"/>
          <p:cNvSpPr txBox="1">
            <a:spLocks noGrp="1"/>
          </p:cNvSpPr>
          <p:nvPr>
            <p:ph type="body" idx="1"/>
          </p:nvPr>
        </p:nvSpPr>
        <p:spPr>
          <a:xfrm>
            <a:off x="822325" y="1846262"/>
            <a:ext cx="7543800" cy="4022725"/>
          </a:xfrm>
          <a:prstGeom prst="rect">
            <a:avLst/>
          </a:prstGeom>
          <a:noFill/>
          <a:ln>
            <a:noFill/>
          </a:ln>
        </p:spPr>
        <p:txBody>
          <a:bodyPr spcFirstLastPara="1" wrap="square" lIns="0" tIns="45700" rIns="0" bIns="45700" anchor="t" anchorCtr="0">
            <a:noAutofit/>
          </a:bodyPr>
          <a:lstStyle/>
          <a:p>
            <a:pPr marL="90487" marR="0" lvl="0" indent="-127000" algn="l" rtl="0">
              <a:lnSpc>
                <a:spcPct val="90000"/>
              </a:lnSpc>
              <a:spcBef>
                <a:spcPts val="0"/>
              </a:spcBef>
              <a:spcAft>
                <a:spcPts val="0"/>
              </a:spcAft>
              <a:buClr>
                <a:schemeClr val="accent1"/>
              </a:buClr>
              <a:buSzPts val="2000"/>
              <a:buFont typeface="Calibri"/>
              <a:buChar char=" "/>
            </a:pPr>
            <a:r>
              <a:rPr lang="en-US" sz="2000" b="0" i="0" u="none">
                <a:solidFill>
                  <a:srgbClr val="404040"/>
                </a:solidFill>
                <a:latin typeface="Calibri"/>
                <a:ea typeface="Calibri"/>
                <a:cs typeface="Calibri"/>
                <a:sym typeface="Calibri"/>
              </a:rPr>
              <a:t> DFA</a:t>
            </a:r>
            <a:endParaRPr/>
          </a:p>
        </p:txBody>
      </p:sp>
      <p:sp>
        <p:nvSpPr>
          <p:cNvPr id="786" name="Google Shape;786;p87"/>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60</a:t>
            </a:fld>
            <a:endParaRPr/>
          </a:p>
        </p:txBody>
      </p:sp>
      <p:pic>
        <p:nvPicPr>
          <p:cNvPr id="787" name="Google Shape;787;p87"/>
          <p:cNvPicPr preferRelativeResize="0"/>
          <p:nvPr/>
        </p:nvPicPr>
        <p:blipFill rotWithShape="1">
          <a:blip r:embed="rId3">
            <a:alphaModFix/>
          </a:blip>
          <a:srcRect/>
          <a:stretch/>
        </p:blipFill>
        <p:spPr>
          <a:xfrm>
            <a:off x="3014662" y="2138362"/>
            <a:ext cx="3114675" cy="2581275"/>
          </a:xfrm>
          <a:prstGeom prst="rect">
            <a:avLst/>
          </a:prstGeom>
          <a:noFill/>
          <a:ln>
            <a:noFill/>
          </a:ln>
        </p:spPr>
      </p:pic>
      <p:graphicFrame>
        <p:nvGraphicFramePr>
          <p:cNvPr id="788" name="Google Shape;788;p87"/>
          <p:cNvGraphicFramePr/>
          <p:nvPr/>
        </p:nvGraphicFramePr>
        <p:xfrm>
          <a:off x="846137" y="322262"/>
          <a:ext cx="3200400" cy="1524000"/>
        </p:xfrm>
        <a:graphic>
          <a:graphicData uri="http://schemas.openxmlformats.org/drawingml/2006/table">
            <a:tbl>
              <a:tblPr>
                <a:noFill/>
                <a:tableStyleId>{809C4C4B-401D-4427-833C-0E6B768AF52B}</a:tableStyleId>
              </a:tblPr>
              <a:tblGrid>
                <a:gridCol w="8001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States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Φ</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Φ</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Φ</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794" name="Google Shape;794;p88"/>
          <p:cNvPicPr preferRelativeResize="0">
            <a:picLocks noGrp="1"/>
          </p:cNvPicPr>
          <p:nvPr>
            <p:ph type="body" idx="1"/>
          </p:nvPr>
        </p:nvPicPr>
        <p:blipFill rotWithShape="1">
          <a:blip r:embed="rId3">
            <a:alphaModFix/>
          </a:blip>
          <a:srcRect/>
          <a:stretch/>
        </p:blipFill>
        <p:spPr>
          <a:xfrm>
            <a:off x="457200" y="1143000"/>
            <a:ext cx="8382000" cy="5029200"/>
          </a:xfrm>
          <a:prstGeom prst="rect">
            <a:avLst/>
          </a:prstGeom>
          <a:noFill/>
          <a:ln>
            <a:noFill/>
          </a:ln>
        </p:spPr>
      </p:pic>
      <p:sp>
        <p:nvSpPr>
          <p:cNvPr id="795" name="Google Shape;795;p8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61</a:t>
            </a:fld>
            <a:endParaRPr/>
          </a:p>
        </p:txBody>
      </p:sp>
      <p:sp>
        <p:nvSpPr>
          <p:cNvPr id="796" name="Google Shape;796;p88"/>
          <p:cNvSpPr txBox="1"/>
          <p:nvPr/>
        </p:nvSpPr>
        <p:spPr>
          <a:xfrm>
            <a:off x="304800" y="304800"/>
            <a:ext cx="85344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NFA vs DFA vs ε-NFA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8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62</a:t>
            </a:fld>
            <a:endParaRPr/>
          </a:p>
        </p:txBody>
      </p:sp>
      <p:sp>
        <p:nvSpPr>
          <p:cNvPr id="802" name="Google Shape;802;p89"/>
          <p:cNvSpPr txBox="1"/>
          <p:nvPr/>
        </p:nvSpPr>
        <p:spPr>
          <a:xfrm>
            <a:off x="152400" y="0"/>
            <a:ext cx="9296400" cy="4000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MINIMIZATION OF DFA</a:t>
            </a:r>
            <a:endParaRPr/>
          </a:p>
        </p:txBody>
      </p:sp>
      <p:sp>
        <p:nvSpPr>
          <p:cNvPr id="803" name="Google Shape;803;p89"/>
          <p:cNvSpPr txBox="1"/>
          <p:nvPr/>
        </p:nvSpPr>
        <p:spPr>
          <a:xfrm>
            <a:off x="304800" y="390525"/>
            <a:ext cx="8991600" cy="21224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200"/>
              <a:buFont typeface="Calibri"/>
              <a:buAutoNum type="arabicPeriod"/>
            </a:pPr>
            <a:r>
              <a:rPr lang="en-US" sz="2200" b="0" i="0" u="none">
                <a:solidFill>
                  <a:schemeClr val="dk1"/>
                </a:solidFill>
                <a:latin typeface="Arial"/>
                <a:ea typeface="Arial"/>
                <a:cs typeface="Arial"/>
                <a:sym typeface="Arial"/>
              </a:rPr>
              <a:t>DFA minimization converting a given DFA to its equivalent DFA with minimum number of states. </a:t>
            </a:r>
            <a:endParaRPr/>
          </a:p>
          <a:p>
            <a:pPr marL="342900" marR="0" lvl="0" indent="-342900" algn="l" rtl="0">
              <a:lnSpc>
                <a:spcPct val="100000"/>
              </a:lnSpc>
              <a:spcBef>
                <a:spcPts val="0"/>
              </a:spcBef>
              <a:spcAft>
                <a:spcPts val="0"/>
              </a:spcAft>
              <a:buClr>
                <a:schemeClr val="dk1"/>
              </a:buClr>
              <a:buSzPts val="2200"/>
              <a:buFont typeface="Calibri"/>
              <a:buAutoNum type="arabicPeriod"/>
            </a:pPr>
            <a:r>
              <a:rPr lang="en-US" sz="2200" b="0" i="0" u="none">
                <a:solidFill>
                  <a:schemeClr val="dk1"/>
                </a:solidFill>
                <a:latin typeface="Arial"/>
                <a:ea typeface="Arial"/>
                <a:cs typeface="Arial"/>
                <a:sym typeface="Arial"/>
              </a:rPr>
              <a:t>Two or more states can be combined if they are indistinguishable. Else they will be placed under different partition sets (P</a:t>
            </a:r>
            <a:r>
              <a:rPr lang="en-US" sz="2200" b="0" i="0" u="none" baseline="-25000">
                <a:solidFill>
                  <a:schemeClr val="dk1"/>
                </a:solidFill>
                <a:latin typeface="Arial"/>
                <a:ea typeface="Arial"/>
                <a:cs typeface="Arial"/>
                <a:sym typeface="Arial"/>
              </a:rPr>
              <a:t>k</a:t>
            </a:r>
            <a:r>
              <a:rPr lang="en-US" sz="2200" b="0" i="0" u="none">
                <a:solidFill>
                  <a:schemeClr val="dk1"/>
                </a:solidFill>
                <a:latin typeface="Arial"/>
                <a:ea typeface="Arial"/>
                <a:cs typeface="Arial"/>
                <a:sym typeface="Arial"/>
              </a:rPr>
              <a:t>).</a:t>
            </a:r>
            <a:endParaRPr/>
          </a:p>
          <a:p>
            <a:pPr marL="342900" marR="0" lvl="0" indent="-342900" algn="l" rtl="0">
              <a:lnSpc>
                <a:spcPct val="100000"/>
              </a:lnSpc>
              <a:spcBef>
                <a:spcPts val="0"/>
              </a:spcBef>
              <a:spcAft>
                <a:spcPts val="0"/>
              </a:spcAft>
              <a:buClr>
                <a:schemeClr val="dk1"/>
              </a:buClr>
              <a:buSzPts val="2200"/>
              <a:buFont typeface="Calibri"/>
              <a:buAutoNum type="arabicPeriod"/>
            </a:pPr>
            <a:r>
              <a:rPr lang="en-US" sz="2200" b="0" i="0" u="none">
                <a:solidFill>
                  <a:schemeClr val="dk1"/>
                </a:solidFill>
                <a:latin typeface="Arial"/>
                <a:ea typeface="Arial"/>
                <a:cs typeface="Arial"/>
                <a:sym typeface="Arial"/>
              </a:rPr>
              <a:t>Two states ( qi, qj ) are distinguishable in partition P</a:t>
            </a:r>
            <a:r>
              <a:rPr lang="en-US" sz="2200" b="0" i="0" u="none" baseline="-25000">
                <a:solidFill>
                  <a:schemeClr val="dk1"/>
                </a:solidFill>
                <a:latin typeface="Arial"/>
                <a:ea typeface="Arial"/>
                <a:cs typeface="Arial"/>
                <a:sym typeface="Arial"/>
              </a:rPr>
              <a:t>k</a:t>
            </a:r>
            <a:r>
              <a:rPr lang="en-US" sz="2200" b="0" i="0" u="none">
                <a:solidFill>
                  <a:schemeClr val="dk1"/>
                </a:solidFill>
                <a:latin typeface="Arial"/>
                <a:ea typeface="Arial"/>
                <a:cs typeface="Arial"/>
                <a:sym typeface="Arial"/>
              </a:rPr>
              <a:t> if for any input symbol a, δ ( qi, a ) and δ ( qj, a ) are in different sets in partition P</a:t>
            </a:r>
            <a:r>
              <a:rPr lang="en-US" sz="2200" b="0" i="0" u="none" baseline="-25000">
                <a:solidFill>
                  <a:schemeClr val="dk1"/>
                </a:solidFill>
                <a:latin typeface="Arial"/>
                <a:ea typeface="Arial"/>
                <a:cs typeface="Arial"/>
                <a:sym typeface="Arial"/>
              </a:rPr>
              <a:t>k-</a:t>
            </a:r>
            <a:endParaRPr/>
          </a:p>
        </p:txBody>
      </p:sp>
      <p:sp>
        <p:nvSpPr>
          <p:cNvPr id="804" name="Google Shape;804;p89"/>
          <p:cNvSpPr txBox="1"/>
          <p:nvPr/>
        </p:nvSpPr>
        <p:spPr>
          <a:xfrm>
            <a:off x="134937" y="2362200"/>
            <a:ext cx="8534400" cy="47085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Steps</a:t>
            </a:r>
            <a:r>
              <a:rPr lang="en-US" sz="2000" b="0" i="0" u="none">
                <a:solidFill>
                  <a:schemeClr val="dk1"/>
                </a:solidFill>
                <a:latin typeface="Arial"/>
                <a:ea typeface="Arial"/>
                <a:cs typeface="Arial"/>
                <a:sym typeface="Arial"/>
              </a:rPr>
              <a:t>:</a:t>
            </a:r>
            <a:endParaRPr/>
          </a:p>
          <a:p>
            <a:pPr marL="0" marR="0" lvl="0" indent="-1270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Divide Q (set of states) into two sets. One set will contain all final states and other set will contain non-final states. This partition is called P</a:t>
            </a:r>
            <a:r>
              <a:rPr lang="en-US" sz="2000" b="0" i="0" u="none" baseline="-25000">
                <a:solidFill>
                  <a:schemeClr val="dk1"/>
                </a:solidFill>
                <a:latin typeface="Arial"/>
                <a:ea typeface="Arial"/>
                <a:cs typeface="Arial"/>
                <a:sym typeface="Arial"/>
              </a:rPr>
              <a:t>0</a:t>
            </a:r>
            <a:r>
              <a:rPr lang="en-US" sz="2000" b="0" i="0" u="none">
                <a:solidFill>
                  <a:schemeClr val="dk1"/>
                </a:solidFill>
                <a:latin typeface="Arial"/>
                <a:ea typeface="Arial"/>
                <a:cs typeface="Arial"/>
                <a:sym typeface="Arial"/>
              </a:rPr>
              <a:t>.</a:t>
            </a:r>
            <a:endParaRPr/>
          </a:p>
          <a:p>
            <a:pPr marL="0" marR="0" lvl="0" indent="-1270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Initialize k = 1.</a:t>
            </a:r>
            <a:endParaRPr/>
          </a:p>
          <a:p>
            <a:pPr marL="0" marR="0" lvl="0" indent="-1270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Find P</a:t>
            </a:r>
            <a:r>
              <a:rPr lang="en-US" sz="2000" b="0" i="0" u="none" baseline="-25000">
                <a:solidFill>
                  <a:schemeClr val="dk1"/>
                </a:solidFill>
                <a:latin typeface="Arial"/>
                <a:ea typeface="Arial"/>
                <a:cs typeface="Arial"/>
                <a:sym typeface="Arial"/>
              </a:rPr>
              <a:t>k</a:t>
            </a:r>
            <a:r>
              <a:rPr lang="en-US" sz="2000" b="0" i="0" u="none">
                <a:solidFill>
                  <a:schemeClr val="dk1"/>
                </a:solidFill>
                <a:latin typeface="Arial"/>
                <a:ea typeface="Arial"/>
                <a:cs typeface="Arial"/>
                <a:sym typeface="Arial"/>
              </a:rPr>
              <a:t> by partitioning the different sets of P</a:t>
            </a:r>
            <a:r>
              <a:rPr lang="en-US" sz="2000" b="0" i="0" u="none" baseline="-25000">
                <a:solidFill>
                  <a:schemeClr val="dk1"/>
                </a:solidFill>
                <a:latin typeface="Arial"/>
                <a:ea typeface="Arial"/>
                <a:cs typeface="Arial"/>
                <a:sym typeface="Arial"/>
              </a:rPr>
              <a:t>k-1</a:t>
            </a:r>
            <a:r>
              <a:rPr lang="en-US" sz="2000" b="0" i="0" u="none">
                <a:solidFill>
                  <a:schemeClr val="dk1"/>
                </a:solidFill>
                <a:latin typeface="Arial"/>
                <a:ea typeface="Arial"/>
                <a:cs typeface="Arial"/>
                <a:sym typeface="Arial"/>
              </a:rPr>
              <a:t>. In each set of P</a:t>
            </a:r>
            <a:r>
              <a:rPr lang="en-US" sz="2000" b="0" i="0" u="none" baseline="-25000">
                <a:solidFill>
                  <a:schemeClr val="dk1"/>
                </a:solidFill>
                <a:latin typeface="Arial"/>
                <a:ea typeface="Arial"/>
                <a:cs typeface="Arial"/>
                <a:sym typeface="Arial"/>
              </a:rPr>
              <a:t>k-1</a:t>
            </a:r>
            <a:r>
              <a:rPr lang="en-US" sz="2000" b="0" i="0" u="none">
                <a:solidFill>
                  <a:schemeClr val="dk1"/>
                </a:solidFill>
                <a:latin typeface="Arial"/>
                <a:ea typeface="Arial"/>
                <a:cs typeface="Arial"/>
                <a:sym typeface="Arial"/>
              </a:rPr>
              <a:t>, we will take all possible pair of states. If two states of a set are distinguishable, we will split the sets into different sets in P</a:t>
            </a:r>
            <a:r>
              <a:rPr lang="en-US" sz="2000" b="0" i="0" u="none" baseline="-25000">
                <a:solidFill>
                  <a:schemeClr val="dk1"/>
                </a:solidFill>
                <a:latin typeface="Arial"/>
                <a:ea typeface="Arial"/>
                <a:cs typeface="Arial"/>
                <a:sym typeface="Arial"/>
              </a:rPr>
              <a:t>k</a:t>
            </a:r>
            <a:r>
              <a:rPr lang="en-US" sz="2000" b="0" i="0" u="none">
                <a:solidFill>
                  <a:schemeClr val="dk1"/>
                </a:solidFill>
                <a:latin typeface="Arial"/>
                <a:ea typeface="Arial"/>
                <a:cs typeface="Arial"/>
                <a:sym typeface="Arial"/>
              </a:rPr>
              <a:t>.</a:t>
            </a:r>
            <a:endParaRPr/>
          </a:p>
          <a:p>
            <a:pPr marL="0" marR="0" lvl="0" indent="-1270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Stop when P</a:t>
            </a:r>
            <a:r>
              <a:rPr lang="en-US" sz="2000" b="0" i="0" u="none" baseline="-25000">
                <a:solidFill>
                  <a:schemeClr val="dk1"/>
                </a:solidFill>
                <a:latin typeface="Arial"/>
                <a:ea typeface="Arial"/>
                <a:cs typeface="Arial"/>
                <a:sym typeface="Arial"/>
              </a:rPr>
              <a:t>k</a:t>
            </a:r>
            <a:r>
              <a:rPr lang="en-US" sz="2000" b="0" i="0" u="none">
                <a:solidFill>
                  <a:schemeClr val="dk1"/>
                </a:solidFill>
                <a:latin typeface="Arial"/>
                <a:ea typeface="Arial"/>
                <a:cs typeface="Arial"/>
                <a:sym typeface="Arial"/>
              </a:rPr>
              <a:t> = P</a:t>
            </a:r>
            <a:r>
              <a:rPr lang="en-US" sz="2000" b="0" i="0" u="none" baseline="-25000">
                <a:solidFill>
                  <a:schemeClr val="dk1"/>
                </a:solidFill>
                <a:latin typeface="Arial"/>
                <a:ea typeface="Arial"/>
                <a:cs typeface="Arial"/>
                <a:sym typeface="Arial"/>
              </a:rPr>
              <a:t>k-1</a:t>
            </a:r>
            <a:r>
              <a:rPr lang="en-US" sz="2000" b="0" i="0" u="none">
                <a:solidFill>
                  <a:schemeClr val="dk1"/>
                </a:solidFill>
                <a:latin typeface="Arial"/>
                <a:ea typeface="Arial"/>
                <a:cs typeface="Arial"/>
                <a:sym typeface="Arial"/>
              </a:rPr>
              <a:t> (No change in partition)</a:t>
            </a:r>
            <a:endParaRPr/>
          </a:p>
          <a:p>
            <a:pPr marL="0" marR="0" lvl="0" indent="-1270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All states of one set are merged into one. No. of states in minimized DFA will be equal to no. of sets in P</a:t>
            </a:r>
            <a:r>
              <a:rPr lang="en-US" sz="2000" b="0" i="0" u="none" baseline="-25000">
                <a:solidFill>
                  <a:schemeClr val="dk1"/>
                </a:solidFill>
                <a:latin typeface="Arial"/>
                <a:ea typeface="Arial"/>
                <a:cs typeface="Arial"/>
                <a:sym typeface="Arial"/>
              </a:rPr>
              <a:t>k </a:t>
            </a:r>
            <a:r>
              <a:rPr lang="en-US" sz="2000" b="0" i="0" u="none">
                <a:solidFill>
                  <a:schemeClr val="dk1"/>
                </a:solidFill>
                <a:latin typeface="Arial"/>
                <a:ea typeface="Arial"/>
                <a:cs typeface="Arial"/>
                <a:sym typeface="Arial"/>
              </a:rPr>
              <a:t> (last iteration).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3CA8EC-E86E-4D4F-9855-C3A3D7D44D70}"/>
              </a:ext>
            </a:extLst>
          </p:cNvPr>
          <p:cNvSpPr>
            <a:spLocks noGrp="1"/>
          </p:cNvSpPr>
          <p:nvPr>
            <p:ph type="body" idx="1"/>
          </p:nvPr>
        </p:nvSpPr>
        <p:spPr>
          <a:xfrm>
            <a:off x="458768" y="436103"/>
            <a:ext cx="7543800" cy="4022725"/>
          </a:xfrm>
        </p:spPr>
        <p:txBody>
          <a:bodyPr/>
          <a:lstStyle/>
          <a:p>
            <a:pPr algn="l"/>
            <a:r>
              <a:rPr lang="en-US" b="0" i="0" dirty="0">
                <a:effectLst/>
                <a:latin typeface="Arial" panose="020B0604020202020204" pitchFamily="34" charset="0"/>
              </a:rPr>
              <a:t>DFA Minimization using </a:t>
            </a:r>
            <a:r>
              <a:rPr lang="en-US" b="0" i="0" dirty="0" err="1">
                <a:effectLst/>
                <a:latin typeface="Arial" panose="020B0604020202020204" pitchFamily="34" charset="0"/>
              </a:rPr>
              <a:t>Myhill-Nerode</a:t>
            </a:r>
            <a:r>
              <a:rPr lang="en-US" b="0" i="0" dirty="0">
                <a:effectLst/>
                <a:latin typeface="Arial" panose="020B0604020202020204" pitchFamily="34" charset="0"/>
              </a:rPr>
              <a:t> Theorem</a:t>
            </a:r>
          </a:p>
          <a:p>
            <a:pPr algn="l"/>
            <a:r>
              <a:rPr lang="en-US" b="0" i="0" dirty="0">
                <a:effectLst/>
                <a:latin typeface="Arial" panose="020B0604020202020204" pitchFamily="34" charset="0"/>
              </a:rPr>
              <a:t>Algorithm</a:t>
            </a:r>
          </a:p>
          <a:p>
            <a:pPr algn="just"/>
            <a:r>
              <a:rPr lang="en-US" b="1" i="0" dirty="0">
                <a:solidFill>
                  <a:srgbClr val="000000"/>
                </a:solidFill>
                <a:effectLst/>
                <a:latin typeface="Arial" panose="020B0604020202020204" pitchFamily="34" charset="0"/>
              </a:rPr>
              <a:t>Input</a:t>
            </a:r>
            <a:r>
              <a:rPr lang="en-US" b="0" i="0" dirty="0">
                <a:solidFill>
                  <a:srgbClr val="000000"/>
                </a:solidFill>
                <a:effectLst/>
                <a:latin typeface="Arial" panose="020B0604020202020204" pitchFamily="34" charset="0"/>
              </a:rPr>
              <a:t> − DFA</a:t>
            </a:r>
          </a:p>
          <a:p>
            <a:pPr algn="just"/>
            <a:r>
              <a:rPr lang="en-US" b="1" i="0" dirty="0">
                <a:solidFill>
                  <a:srgbClr val="000000"/>
                </a:solidFill>
                <a:effectLst/>
                <a:latin typeface="Arial" panose="020B0604020202020204" pitchFamily="34" charset="0"/>
              </a:rPr>
              <a:t>Output</a:t>
            </a:r>
            <a:r>
              <a:rPr lang="en-US" b="0" i="0" dirty="0">
                <a:solidFill>
                  <a:srgbClr val="000000"/>
                </a:solidFill>
                <a:effectLst/>
                <a:latin typeface="Arial" panose="020B0604020202020204" pitchFamily="34" charset="0"/>
              </a:rPr>
              <a:t> − Minimized DFA</a:t>
            </a:r>
          </a:p>
          <a:p>
            <a:pPr algn="just"/>
            <a:r>
              <a:rPr lang="en-US" b="1" i="0" dirty="0">
                <a:solidFill>
                  <a:srgbClr val="000000"/>
                </a:solidFill>
                <a:effectLst/>
                <a:latin typeface="Arial" panose="020B0604020202020204" pitchFamily="34" charset="0"/>
              </a:rPr>
              <a:t>Step 1</a:t>
            </a:r>
            <a:r>
              <a:rPr lang="en-US" b="0" i="0" dirty="0">
                <a:solidFill>
                  <a:srgbClr val="000000"/>
                </a:solidFill>
                <a:effectLst/>
                <a:latin typeface="Arial" panose="020B0604020202020204" pitchFamily="34" charset="0"/>
              </a:rPr>
              <a:t> − Draw a table for all pairs of states (Q</a:t>
            </a:r>
            <a:r>
              <a:rPr lang="en-US" b="0" i="0" baseline="-25000" dirty="0">
                <a:solidFill>
                  <a:srgbClr val="000000"/>
                </a:solidFill>
                <a:effectLst/>
                <a:latin typeface="Arial" panose="020B0604020202020204" pitchFamily="34" charset="0"/>
              </a:rPr>
              <a:t>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Q</a:t>
            </a:r>
            <a:r>
              <a:rPr lang="en-US" b="0" i="0" baseline="-25000" dirty="0" err="1">
                <a:solidFill>
                  <a:srgbClr val="000000"/>
                </a:solidFill>
                <a:effectLst/>
                <a:latin typeface="Arial" panose="020B0604020202020204" pitchFamily="34" charset="0"/>
              </a:rPr>
              <a:t>j</a:t>
            </a:r>
            <a:r>
              <a:rPr lang="en-US" b="0" i="0" dirty="0">
                <a:solidFill>
                  <a:srgbClr val="000000"/>
                </a:solidFill>
                <a:effectLst/>
                <a:latin typeface="Arial" panose="020B0604020202020204" pitchFamily="34" charset="0"/>
              </a:rPr>
              <a:t>) not necessarily connected directly [All are unmarked initially]</a:t>
            </a:r>
          </a:p>
          <a:p>
            <a:pPr algn="just"/>
            <a:r>
              <a:rPr lang="en-US" b="1" i="0" dirty="0">
                <a:solidFill>
                  <a:srgbClr val="000000"/>
                </a:solidFill>
                <a:effectLst/>
                <a:latin typeface="Arial" panose="020B0604020202020204" pitchFamily="34" charset="0"/>
              </a:rPr>
              <a:t>Step 2</a:t>
            </a:r>
            <a:r>
              <a:rPr lang="en-US" b="0" i="0" dirty="0">
                <a:solidFill>
                  <a:srgbClr val="000000"/>
                </a:solidFill>
                <a:effectLst/>
                <a:latin typeface="Arial" panose="020B0604020202020204" pitchFamily="34" charset="0"/>
              </a:rPr>
              <a:t> − Consider every state pair (Q</a:t>
            </a:r>
            <a:r>
              <a:rPr lang="en-US" b="0" i="0" baseline="-25000" dirty="0">
                <a:solidFill>
                  <a:srgbClr val="000000"/>
                </a:solidFill>
                <a:effectLst/>
                <a:latin typeface="Arial" panose="020B0604020202020204" pitchFamily="34" charset="0"/>
              </a:rPr>
              <a:t>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Q</a:t>
            </a:r>
            <a:r>
              <a:rPr lang="en-US" b="0" i="0" baseline="-25000" dirty="0" err="1">
                <a:solidFill>
                  <a:srgbClr val="000000"/>
                </a:solidFill>
                <a:effectLst/>
                <a:latin typeface="Arial" panose="020B0604020202020204" pitchFamily="34" charset="0"/>
              </a:rPr>
              <a:t>j</a:t>
            </a:r>
            <a:r>
              <a:rPr lang="en-US" b="0" i="0" dirty="0">
                <a:solidFill>
                  <a:srgbClr val="000000"/>
                </a:solidFill>
                <a:effectLst/>
                <a:latin typeface="Arial" panose="020B0604020202020204" pitchFamily="34" charset="0"/>
              </a:rPr>
              <a:t>) in the DFA where Q</a:t>
            </a:r>
            <a:r>
              <a:rPr lang="en-US" b="0" i="0" baseline="-25000" dirty="0">
                <a:solidFill>
                  <a:srgbClr val="000000"/>
                </a:solidFill>
                <a:effectLst/>
                <a:latin typeface="Arial" panose="020B0604020202020204" pitchFamily="34" charset="0"/>
              </a:rPr>
              <a:t>i</a:t>
            </a:r>
            <a:r>
              <a:rPr lang="en-US" b="0" i="0" dirty="0">
                <a:solidFill>
                  <a:srgbClr val="000000"/>
                </a:solidFill>
                <a:effectLst/>
                <a:latin typeface="Arial" panose="020B0604020202020204" pitchFamily="34" charset="0"/>
              </a:rPr>
              <a:t> ∈ F and </a:t>
            </a:r>
            <a:r>
              <a:rPr lang="en-US" b="0" i="0" dirty="0" err="1">
                <a:solidFill>
                  <a:srgbClr val="000000"/>
                </a:solidFill>
                <a:effectLst/>
                <a:latin typeface="Arial" panose="020B0604020202020204" pitchFamily="34" charset="0"/>
              </a:rPr>
              <a:t>Q</a:t>
            </a:r>
            <a:r>
              <a:rPr lang="en-US" b="0" i="0" baseline="-25000" dirty="0" err="1">
                <a:solidFill>
                  <a:srgbClr val="000000"/>
                </a:solidFill>
                <a:effectLst/>
                <a:latin typeface="Arial" panose="020B0604020202020204" pitchFamily="34" charset="0"/>
              </a:rPr>
              <a:t>j</a:t>
            </a:r>
            <a:r>
              <a:rPr lang="en-US" b="0" i="0" dirty="0">
                <a:solidFill>
                  <a:srgbClr val="000000"/>
                </a:solidFill>
                <a:effectLst/>
                <a:latin typeface="Arial" panose="020B0604020202020204" pitchFamily="34" charset="0"/>
              </a:rPr>
              <a:t> ∉ F or vice versa and mark them. [Here F is the set of final states]</a:t>
            </a:r>
          </a:p>
          <a:p>
            <a:pPr algn="just"/>
            <a:r>
              <a:rPr lang="en-US" b="1" i="0" dirty="0">
                <a:solidFill>
                  <a:srgbClr val="000000"/>
                </a:solidFill>
                <a:effectLst/>
                <a:latin typeface="Arial" panose="020B0604020202020204" pitchFamily="34" charset="0"/>
              </a:rPr>
              <a:t>Step 3</a:t>
            </a:r>
            <a:r>
              <a:rPr lang="en-US" b="0" i="0" dirty="0">
                <a:solidFill>
                  <a:srgbClr val="000000"/>
                </a:solidFill>
                <a:effectLst/>
                <a:latin typeface="Arial" panose="020B0604020202020204" pitchFamily="34" charset="0"/>
              </a:rPr>
              <a:t> − Repeat this step until we cannot mark anymore states −</a:t>
            </a:r>
          </a:p>
          <a:p>
            <a:pPr algn="just"/>
            <a:r>
              <a:rPr lang="en-US" b="0" i="0" dirty="0">
                <a:solidFill>
                  <a:srgbClr val="000000"/>
                </a:solidFill>
                <a:effectLst/>
                <a:latin typeface="Arial" panose="020B0604020202020204" pitchFamily="34" charset="0"/>
              </a:rPr>
              <a:t>If there is an unmarked pair (Q</a:t>
            </a:r>
            <a:r>
              <a:rPr lang="en-US" b="0" i="0" baseline="-25000" dirty="0">
                <a:solidFill>
                  <a:srgbClr val="000000"/>
                </a:solidFill>
                <a:effectLst/>
                <a:latin typeface="Arial" panose="020B0604020202020204" pitchFamily="34" charset="0"/>
              </a:rPr>
              <a:t>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Q</a:t>
            </a:r>
            <a:r>
              <a:rPr lang="en-US" b="0" i="0" baseline="-25000" dirty="0" err="1">
                <a:solidFill>
                  <a:srgbClr val="000000"/>
                </a:solidFill>
                <a:effectLst/>
                <a:latin typeface="Arial" panose="020B0604020202020204" pitchFamily="34" charset="0"/>
              </a:rPr>
              <a:t>j</a:t>
            </a:r>
            <a:r>
              <a:rPr lang="en-US" b="0" i="0" dirty="0">
                <a:solidFill>
                  <a:srgbClr val="000000"/>
                </a:solidFill>
                <a:effectLst/>
                <a:latin typeface="Arial" panose="020B0604020202020204" pitchFamily="34" charset="0"/>
              </a:rPr>
              <a:t>), mark it if the pair {δ (Q</a:t>
            </a:r>
            <a:r>
              <a:rPr lang="en-US" b="0" i="0" baseline="-25000" dirty="0">
                <a:solidFill>
                  <a:srgbClr val="000000"/>
                </a:solidFill>
                <a:effectLst/>
                <a:latin typeface="Arial" panose="020B0604020202020204" pitchFamily="34" charset="0"/>
              </a:rPr>
              <a:t>i</a:t>
            </a:r>
            <a:r>
              <a:rPr lang="en-US" b="0" i="0" dirty="0">
                <a:solidFill>
                  <a:srgbClr val="000000"/>
                </a:solidFill>
                <a:effectLst/>
                <a:latin typeface="Arial" panose="020B0604020202020204" pitchFamily="34" charset="0"/>
              </a:rPr>
              <a:t>, A), δ (Q</a:t>
            </a:r>
            <a:r>
              <a:rPr lang="en-US" b="0" i="0" baseline="-25000" dirty="0">
                <a:solidFill>
                  <a:srgbClr val="000000"/>
                </a:solidFill>
                <a:effectLst/>
                <a:latin typeface="Arial" panose="020B0604020202020204" pitchFamily="34" charset="0"/>
              </a:rPr>
              <a:t>i</a:t>
            </a:r>
            <a:r>
              <a:rPr lang="en-US" b="0" i="0" dirty="0">
                <a:solidFill>
                  <a:srgbClr val="000000"/>
                </a:solidFill>
                <a:effectLst/>
                <a:latin typeface="Arial" panose="020B0604020202020204" pitchFamily="34" charset="0"/>
              </a:rPr>
              <a:t>, A)} is marked for some input alphabet.</a:t>
            </a:r>
          </a:p>
          <a:p>
            <a:pPr algn="just"/>
            <a:r>
              <a:rPr lang="en-US" b="1" i="0" dirty="0">
                <a:solidFill>
                  <a:srgbClr val="000000"/>
                </a:solidFill>
                <a:effectLst/>
                <a:latin typeface="Arial" panose="020B0604020202020204" pitchFamily="34" charset="0"/>
              </a:rPr>
              <a:t>Step 4</a:t>
            </a:r>
            <a:r>
              <a:rPr lang="en-US" b="0" i="0" dirty="0">
                <a:solidFill>
                  <a:srgbClr val="000000"/>
                </a:solidFill>
                <a:effectLst/>
                <a:latin typeface="Arial" panose="020B0604020202020204" pitchFamily="34" charset="0"/>
              </a:rPr>
              <a:t> − Combine all the unmarked pair (Q</a:t>
            </a:r>
            <a:r>
              <a:rPr lang="en-US" b="0" i="0" baseline="-25000" dirty="0">
                <a:solidFill>
                  <a:srgbClr val="000000"/>
                </a:solidFill>
                <a:effectLst/>
                <a:latin typeface="Arial" panose="020B0604020202020204" pitchFamily="34" charset="0"/>
              </a:rPr>
              <a:t>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Q</a:t>
            </a:r>
            <a:r>
              <a:rPr lang="en-US" b="0" i="0" baseline="-25000" dirty="0" err="1">
                <a:solidFill>
                  <a:srgbClr val="000000"/>
                </a:solidFill>
                <a:effectLst/>
                <a:latin typeface="Arial" panose="020B0604020202020204" pitchFamily="34" charset="0"/>
              </a:rPr>
              <a:t>j</a:t>
            </a:r>
            <a:r>
              <a:rPr lang="en-US" b="0" i="0" dirty="0">
                <a:solidFill>
                  <a:srgbClr val="000000"/>
                </a:solidFill>
                <a:effectLst/>
                <a:latin typeface="Arial" panose="020B0604020202020204" pitchFamily="34" charset="0"/>
              </a:rPr>
              <a:t>) and make them a single state in the reduced DFA.</a:t>
            </a:r>
          </a:p>
          <a:p>
            <a:endParaRPr lang="en-IN" dirty="0"/>
          </a:p>
        </p:txBody>
      </p:sp>
      <p:sp>
        <p:nvSpPr>
          <p:cNvPr id="4" name="Slide Number Placeholder 3">
            <a:extLst>
              <a:ext uri="{FF2B5EF4-FFF2-40B4-BE49-F238E27FC236}">
                <a16:creationId xmlns:a16="http://schemas.microsoft.com/office/drawing/2014/main" id="{BDA79538-3451-4866-8818-F9ECEFA39E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Tree>
    <p:extLst>
      <p:ext uri="{BB962C8B-B14F-4D97-AF65-F5344CB8AC3E}">
        <p14:creationId xmlns:p14="http://schemas.microsoft.com/office/powerpoint/2010/main" val="4008804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64</a:t>
            </a:fld>
            <a:endParaRPr/>
          </a:p>
        </p:txBody>
      </p:sp>
      <p:sp>
        <p:nvSpPr>
          <p:cNvPr id="810" name="Google Shape;810;p90"/>
          <p:cNvSpPr txBox="1"/>
          <p:nvPr/>
        </p:nvSpPr>
        <p:spPr>
          <a:xfrm>
            <a:off x="0" y="152400"/>
            <a:ext cx="89154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1. Minimize the given Deterministic Finite State Automata (DFA).</a:t>
            </a:r>
            <a:endParaRPr/>
          </a:p>
        </p:txBody>
      </p:sp>
      <p:pic>
        <p:nvPicPr>
          <p:cNvPr id="811" name="Google Shape;811;p90"/>
          <p:cNvPicPr preferRelativeResize="0"/>
          <p:nvPr/>
        </p:nvPicPr>
        <p:blipFill rotWithShape="1">
          <a:blip r:embed="rId3">
            <a:alphaModFix/>
          </a:blip>
          <a:srcRect/>
          <a:stretch/>
        </p:blipFill>
        <p:spPr>
          <a:xfrm>
            <a:off x="990600" y="604837"/>
            <a:ext cx="5638800" cy="2214562"/>
          </a:xfrm>
          <a:prstGeom prst="rect">
            <a:avLst/>
          </a:prstGeom>
          <a:noFill/>
          <a:ln>
            <a:noFill/>
          </a:ln>
        </p:spPr>
      </p:pic>
      <p:sp>
        <p:nvSpPr>
          <p:cNvPr id="812" name="Google Shape;812;p90"/>
          <p:cNvSpPr txBox="1"/>
          <p:nvPr/>
        </p:nvSpPr>
        <p:spPr>
          <a:xfrm>
            <a:off x="0" y="3200400"/>
            <a:ext cx="55626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Iteration 1:</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a:t>
            </a:r>
            <a:r>
              <a:rPr lang="en-US" sz="1800" b="0" i="0" u="none" baseline="-25000">
                <a:solidFill>
                  <a:schemeClr val="dk1"/>
                </a:solidFill>
                <a:latin typeface="Arial"/>
                <a:ea typeface="Arial"/>
                <a:cs typeface="Arial"/>
                <a:sym typeface="Arial"/>
              </a:rPr>
              <a:t>0 </a:t>
            </a:r>
            <a:r>
              <a:rPr lang="en-US" sz="1800" b="0" i="0" u="none">
                <a:solidFill>
                  <a:schemeClr val="dk1"/>
                </a:solidFill>
                <a:latin typeface="Arial"/>
                <a:ea typeface="Arial"/>
                <a:cs typeface="Arial"/>
                <a:sym typeface="Arial"/>
              </a:rPr>
              <a:t>: {q</a:t>
            </a:r>
            <a:r>
              <a:rPr lang="en-US" sz="1800" b="0" i="0" u="none" baseline="-25000">
                <a:solidFill>
                  <a:schemeClr val="dk1"/>
                </a:solidFill>
                <a:latin typeface="Arial"/>
                <a:ea typeface="Arial"/>
                <a:cs typeface="Arial"/>
                <a:sym typeface="Arial"/>
              </a:rPr>
              <a:t>0,</a:t>
            </a:r>
            <a:r>
              <a:rPr lang="en-US" sz="1800" b="0" i="0" u="none">
                <a:solidFill>
                  <a:schemeClr val="dk1"/>
                </a:solidFill>
                <a:latin typeface="Arial"/>
                <a:ea typeface="Arial"/>
                <a:cs typeface="Arial"/>
                <a:sym typeface="Arial"/>
              </a:rPr>
              <a:t> q3,q5</a:t>
            </a:r>
            <a:r>
              <a:rPr lang="en-US" sz="1800" b="0" i="0" u="none" baseline="-25000">
                <a:solidFill>
                  <a:schemeClr val="dk1"/>
                </a:solidFill>
                <a:latin typeface="Arial"/>
                <a:ea typeface="Arial"/>
                <a:cs typeface="Arial"/>
                <a:sym typeface="Arial"/>
              </a:rPr>
              <a:t> </a:t>
            </a:r>
            <a:r>
              <a:rPr lang="en-US" sz="1800" b="0" i="0" u="none">
                <a:solidFill>
                  <a:schemeClr val="dk1"/>
                </a:solidFill>
                <a:latin typeface="Arial"/>
                <a:ea typeface="Arial"/>
                <a:cs typeface="Arial"/>
                <a:sym typeface="Arial"/>
              </a:rPr>
              <a:t>}  {q1} {q2} {q4}</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Denote {q0, q3, q5} as 1; q1 as 2; q2 as 3, q4 as 4</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813" name="Google Shape;813;p90"/>
          <p:cNvGraphicFramePr/>
          <p:nvPr/>
        </p:nvGraphicFramePr>
        <p:xfrm>
          <a:off x="228600" y="4191000"/>
          <a:ext cx="4343350" cy="990600"/>
        </p:xfrm>
        <a:graphic>
          <a:graphicData uri="http://schemas.openxmlformats.org/drawingml/2006/table">
            <a:tbl>
              <a:tblPr>
                <a:noFill/>
                <a:tableStyleId>{809C4C4B-401D-4427-833C-0E6B768AF52B}</a:tableStyleId>
              </a:tblPr>
              <a:tblGrid>
                <a:gridCol w="727075">
                  <a:extLst>
                    <a:ext uri="{9D8B030D-6E8A-4147-A177-3AD203B41FA5}">
                      <a16:colId xmlns:a16="http://schemas.microsoft.com/office/drawing/2014/main" val="20000"/>
                    </a:ext>
                  </a:extLst>
                </a:gridCol>
                <a:gridCol w="579425">
                  <a:extLst>
                    <a:ext uri="{9D8B030D-6E8A-4147-A177-3AD203B41FA5}">
                      <a16:colId xmlns:a16="http://schemas.microsoft.com/office/drawing/2014/main" val="20001"/>
                    </a:ext>
                  </a:extLst>
                </a:gridCol>
                <a:gridCol w="627050">
                  <a:extLst>
                    <a:ext uri="{9D8B030D-6E8A-4147-A177-3AD203B41FA5}">
                      <a16:colId xmlns:a16="http://schemas.microsoft.com/office/drawing/2014/main" val="20002"/>
                    </a:ext>
                  </a:extLst>
                </a:gridCol>
                <a:gridCol w="627050">
                  <a:extLst>
                    <a:ext uri="{9D8B030D-6E8A-4147-A177-3AD203B41FA5}">
                      <a16:colId xmlns:a16="http://schemas.microsoft.com/office/drawing/2014/main" val="20003"/>
                    </a:ext>
                  </a:extLst>
                </a:gridCol>
                <a:gridCol w="577850">
                  <a:extLst>
                    <a:ext uri="{9D8B030D-6E8A-4147-A177-3AD203B41FA5}">
                      <a16:colId xmlns:a16="http://schemas.microsoft.com/office/drawing/2014/main" val="20004"/>
                    </a:ext>
                  </a:extLst>
                </a:gridCol>
                <a:gridCol w="627050">
                  <a:extLst>
                    <a:ext uri="{9D8B030D-6E8A-4147-A177-3AD203B41FA5}">
                      <a16:colId xmlns:a16="http://schemas.microsoft.com/office/drawing/2014/main" val="20005"/>
                    </a:ext>
                  </a:extLst>
                </a:gridCol>
                <a:gridCol w="577850">
                  <a:extLst>
                    <a:ext uri="{9D8B030D-6E8A-4147-A177-3AD203B41FA5}">
                      <a16:colId xmlns:a16="http://schemas.microsoft.com/office/drawing/2014/main" val="20006"/>
                    </a:ext>
                  </a:extLst>
                </a:gridCol>
              </a:tblGrid>
              <a:tr h="330200">
                <a:tc>
                  <a:txBody>
                    <a:bodyPr/>
                    <a:lstStyle/>
                    <a:p>
                      <a:pPr marL="0" marR="0" lvl="0" indent="0" algn="l" rtl="0">
                        <a:lnSpc>
                          <a:spcPct val="107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State</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Q0</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*Q1</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*Q2</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Q3</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*Q4</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Q5</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0200">
                <a:tc>
                  <a:txBody>
                    <a:bodyPr/>
                    <a:lstStyle/>
                    <a:p>
                      <a:pPr marL="0" marR="0" lvl="0" indent="0" algn="l" rtl="0">
                        <a:lnSpc>
                          <a:spcPct val="107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0</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1</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3</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3</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1</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3</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1</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l" rtl="0">
                        <a:lnSpc>
                          <a:spcPct val="107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1</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2</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1</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1</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4</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1</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1</a:t>
                      </a:r>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14" name="Google Shape;814;p90"/>
          <p:cNvSpPr txBox="1"/>
          <p:nvPr/>
        </p:nvSpPr>
        <p:spPr>
          <a:xfrm>
            <a:off x="152400" y="5410200"/>
            <a:ext cx="57912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Combine {q1, q2, q4}. Separate sets {q0, q3, q5}</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9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65</a:t>
            </a:fld>
            <a:endParaRPr/>
          </a:p>
        </p:txBody>
      </p:sp>
      <p:sp>
        <p:nvSpPr>
          <p:cNvPr id="820" name="Google Shape;820;p91"/>
          <p:cNvSpPr txBox="1"/>
          <p:nvPr/>
        </p:nvSpPr>
        <p:spPr>
          <a:xfrm>
            <a:off x="152400" y="152400"/>
            <a:ext cx="88392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Iteration 2:</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P1: Let {q1, q2, q4} be 5 ;  {q0, q3, q5} As 6</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821" name="Google Shape;821;p91"/>
          <p:cNvPicPr preferRelativeResize="0"/>
          <p:nvPr/>
        </p:nvPicPr>
        <p:blipFill rotWithShape="1">
          <a:blip r:embed="rId3">
            <a:alphaModFix/>
          </a:blip>
          <a:srcRect/>
          <a:stretch/>
        </p:blipFill>
        <p:spPr>
          <a:xfrm>
            <a:off x="457200" y="990600"/>
            <a:ext cx="4191000" cy="1066800"/>
          </a:xfrm>
          <a:prstGeom prst="rect">
            <a:avLst/>
          </a:prstGeom>
          <a:noFill/>
          <a:ln>
            <a:noFill/>
          </a:ln>
        </p:spPr>
      </p:pic>
      <p:sp>
        <p:nvSpPr>
          <p:cNvPr id="822" name="Google Shape;822;p91"/>
          <p:cNvSpPr txBox="1"/>
          <p:nvPr/>
        </p:nvSpPr>
        <p:spPr>
          <a:xfrm>
            <a:off x="152400" y="2087562"/>
            <a:ext cx="4572000" cy="148272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 Combined sets: {q1, q2, q4}; {q0,q3} {q5}</a:t>
            </a:r>
            <a:endParaRPr/>
          </a:p>
          <a:p>
            <a:pPr marL="0" marR="0" lvl="0" indent="0" algn="l" rtl="0">
              <a:lnSpc>
                <a:spcPct val="107000"/>
              </a:lnSpc>
              <a:spcBef>
                <a:spcPts val="80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Iteration 3:</a:t>
            </a:r>
            <a:endParaRPr/>
          </a:p>
          <a:p>
            <a:pPr marL="0" marR="0" lvl="0" indent="0" algn="l" rtl="0">
              <a:lnSpc>
                <a:spcPct val="107000"/>
              </a:lnSpc>
              <a:spcBef>
                <a:spcPts val="80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P2: Let  {q1, q2, q4} be 7;  {q0,q3} be 8 and  {q5} be 9.</a:t>
            </a:r>
            <a:endParaRPr/>
          </a:p>
        </p:txBody>
      </p:sp>
      <p:pic>
        <p:nvPicPr>
          <p:cNvPr id="823" name="Google Shape;823;p91"/>
          <p:cNvPicPr preferRelativeResize="0"/>
          <p:nvPr/>
        </p:nvPicPr>
        <p:blipFill rotWithShape="1">
          <a:blip r:embed="rId4">
            <a:alphaModFix/>
          </a:blip>
          <a:srcRect/>
          <a:stretch/>
        </p:blipFill>
        <p:spPr>
          <a:xfrm>
            <a:off x="342900" y="3603625"/>
            <a:ext cx="4191000" cy="1273175"/>
          </a:xfrm>
          <a:prstGeom prst="rect">
            <a:avLst/>
          </a:prstGeom>
          <a:noFill/>
          <a:ln>
            <a:noFill/>
          </a:ln>
        </p:spPr>
      </p:pic>
      <p:sp>
        <p:nvSpPr>
          <p:cNvPr id="824" name="Google Shape;824;p91"/>
          <p:cNvSpPr txBox="1"/>
          <p:nvPr/>
        </p:nvSpPr>
        <p:spPr>
          <a:xfrm>
            <a:off x="342900" y="5105400"/>
            <a:ext cx="4572000" cy="108426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Combined sets: {q1, q2, q4}; {q0,q3} {q5}</a:t>
            </a:r>
            <a:endParaRPr/>
          </a:p>
          <a:p>
            <a:pPr marL="0" marR="0" lvl="0" indent="0" algn="l" rtl="0">
              <a:lnSpc>
                <a:spcPct val="107000"/>
              </a:lnSpc>
              <a:spcBef>
                <a:spcPts val="80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No change in sets in iteration 2 and 3. Hence no more states can be combined.</a:t>
            </a:r>
            <a:endParaRPr/>
          </a:p>
        </p:txBody>
      </p:sp>
      <p:pic>
        <p:nvPicPr>
          <p:cNvPr id="825" name="Google Shape;825;p91"/>
          <p:cNvPicPr preferRelativeResize="0"/>
          <p:nvPr/>
        </p:nvPicPr>
        <p:blipFill rotWithShape="1">
          <a:blip r:embed="rId5">
            <a:alphaModFix/>
          </a:blip>
          <a:srcRect/>
          <a:stretch/>
        </p:blipFill>
        <p:spPr>
          <a:xfrm>
            <a:off x="5059362" y="2635250"/>
            <a:ext cx="4114800" cy="1130300"/>
          </a:xfrm>
          <a:prstGeom prst="rect">
            <a:avLst/>
          </a:prstGeom>
          <a:noFill/>
          <a:ln>
            <a:noFill/>
          </a:ln>
        </p:spPr>
      </p:pic>
      <p:sp>
        <p:nvSpPr>
          <p:cNvPr id="826" name="Google Shape;826;p91"/>
          <p:cNvSpPr txBox="1"/>
          <p:nvPr/>
        </p:nvSpPr>
        <p:spPr>
          <a:xfrm>
            <a:off x="4914900" y="2057400"/>
            <a:ext cx="32385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Minimized DFA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66</a:t>
            </a:fld>
            <a:endParaRPr/>
          </a:p>
        </p:txBody>
      </p:sp>
      <p:sp>
        <p:nvSpPr>
          <p:cNvPr id="832" name="Google Shape;832;p92"/>
          <p:cNvSpPr txBox="1"/>
          <p:nvPr/>
        </p:nvSpPr>
        <p:spPr>
          <a:xfrm>
            <a:off x="152400" y="228600"/>
            <a:ext cx="8382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 Minimize the following DFA.</a:t>
            </a:r>
            <a:endParaRPr/>
          </a:p>
        </p:txBody>
      </p:sp>
      <p:pic>
        <p:nvPicPr>
          <p:cNvPr id="833" name="Google Shape;833;p92"/>
          <p:cNvPicPr preferRelativeResize="0"/>
          <p:nvPr/>
        </p:nvPicPr>
        <p:blipFill rotWithShape="1">
          <a:blip r:embed="rId3">
            <a:alphaModFix/>
          </a:blip>
          <a:srcRect/>
          <a:stretch/>
        </p:blipFill>
        <p:spPr>
          <a:xfrm>
            <a:off x="1524000" y="719137"/>
            <a:ext cx="4305300" cy="2481262"/>
          </a:xfrm>
          <a:prstGeom prst="rect">
            <a:avLst/>
          </a:prstGeom>
          <a:noFill/>
          <a:ln>
            <a:noFill/>
          </a:ln>
        </p:spPr>
      </p:pic>
      <p:sp>
        <p:nvSpPr>
          <p:cNvPr id="834" name="Google Shape;834;p92"/>
          <p:cNvSpPr txBox="1"/>
          <p:nvPr/>
        </p:nvSpPr>
        <p:spPr>
          <a:xfrm>
            <a:off x="152400" y="3657600"/>
            <a:ext cx="47244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Iteration 1: </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P0: {A, B, D,E,F,G,H} {C}</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LET {A, B, D,E,F,G,H} be 0; {C} be 1</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835" name="Google Shape;835;p92"/>
          <p:cNvPicPr preferRelativeResize="0"/>
          <p:nvPr/>
        </p:nvPicPr>
        <p:blipFill rotWithShape="1">
          <a:blip r:embed="rId4">
            <a:alphaModFix/>
          </a:blip>
          <a:srcRect/>
          <a:stretch/>
        </p:blipFill>
        <p:spPr>
          <a:xfrm>
            <a:off x="168275" y="4572000"/>
            <a:ext cx="3413125" cy="1447800"/>
          </a:xfrm>
          <a:prstGeom prst="rect">
            <a:avLst/>
          </a:prstGeom>
          <a:noFill/>
          <a:ln>
            <a:noFill/>
          </a:ln>
        </p:spPr>
      </p:pic>
      <p:sp>
        <p:nvSpPr>
          <p:cNvPr id="836" name="Google Shape;836;p92"/>
          <p:cNvSpPr txBox="1"/>
          <p:nvPr/>
        </p:nvSpPr>
        <p:spPr>
          <a:xfrm>
            <a:off x="5105400" y="3657600"/>
            <a:ext cx="36576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Iteration 2:</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P1: {A, E, G} {B, H} {D} {F} {C}</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Let {A, E, G} be 2; {B, H} be 3; {D} be 4; {F} be 5; {C} be 6</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837" name="Google Shape;837;p92"/>
          <p:cNvPicPr preferRelativeResize="0"/>
          <p:nvPr/>
        </p:nvPicPr>
        <p:blipFill rotWithShape="1">
          <a:blip r:embed="rId5">
            <a:alphaModFix/>
          </a:blip>
          <a:srcRect/>
          <a:stretch/>
        </p:blipFill>
        <p:spPr>
          <a:xfrm>
            <a:off x="4476750" y="4881562"/>
            <a:ext cx="4667250" cy="1358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9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67</a:t>
            </a:fld>
            <a:endParaRPr/>
          </a:p>
        </p:txBody>
      </p:sp>
      <p:pic>
        <p:nvPicPr>
          <p:cNvPr id="843" name="Google Shape;843;p93"/>
          <p:cNvPicPr preferRelativeResize="0"/>
          <p:nvPr/>
        </p:nvPicPr>
        <p:blipFill rotWithShape="1">
          <a:blip r:embed="rId3">
            <a:alphaModFix/>
          </a:blip>
          <a:srcRect/>
          <a:stretch/>
        </p:blipFill>
        <p:spPr>
          <a:xfrm>
            <a:off x="5313362" y="1552575"/>
            <a:ext cx="3552825" cy="3752850"/>
          </a:xfrm>
          <a:prstGeom prst="rect">
            <a:avLst/>
          </a:prstGeom>
          <a:noFill/>
          <a:ln>
            <a:noFill/>
          </a:ln>
        </p:spPr>
      </p:pic>
      <p:sp>
        <p:nvSpPr>
          <p:cNvPr id="844" name="Google Shape;844;p93"/>
          <p:cNvSpPr txBox="1"/>
          <p:nvPr/>
        </p:nvSpPr>
        <p:spPr>
          <a:xfrm>
            <a:off x="228600" y="228600"/>
            <a:ext cx="42672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Iteration 3:</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P2: {A, E} {B, H} {D,F} {G} {C}</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Let {A, E} be 7 ; {B, H} be 8; {D,F} be 9;  {G} be 10 ;{C} be 11</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45" name="Google Shape;845;p93"/>
          <p:cNvSpPr txBox="1"/>
          <p:nvPr/>
        </p:nvSpPr>
        <p:spPr>
          <a:xfrm>
            <a:off x="642937" y="3929062"/>
            <a:ext cx="3933825"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P1=P2</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Hence no more states can be combined. </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46" name="Google Shape;846;p93"/>
          <p:cNvSpPr txBox="1"/>
          <p:nvPr/>
        </p:nvSpPr>
        <p:spPr>
          <a:xfrm>
            <a:off x="5257800" y="762000"/>
            <a:ext cx="35528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MINIMIZED DFA</a:t>
            </a:r>
            <a:endParaRPr/>
          </a:p>
        </p:txBody>
      </p:sp>
      <p:pic>
        <p:nvPicPr>
          <p:cNvPr id="847" name="Google Shape;847;p93"/>
          <p:cNvPicPr preferRelativeResize="0"/>
          <p:nvPr/>
        </p:nvPicPr>
        <p:blipFill rotWithShape="1">
          <a:blip r:embed="rId4">
            <a:alphaModFix/>
          </a:blip>
          <a:srcRect/>
          <a:stretch/>
        </p:blipFill>
        <p:spPr>
          <a:xfrm>
            <a:off x="285750" y="1500187"/>
            <a:ext cx="4929187" cy="1714500"/>
          </a:xfrm>
          <a:prstGeom prst="rect">
            <a:avLst/>
          </a:prstGeom>
          <a:noFill/>
          <a:ln>
            <a:noFill/>
          </a:ln>
        </p:spPr>
      </p:pic>
      <p:pic>
        <p:nvPicPr>
          <p:cNvPr id="848" name="Google Shape;848;p93"/>
          <p:cNvPicPr preferRelativeResize="0"/>
          <p:nvPr/>
        </p:nvPicPr>
        <p:blipFill rotWithShape="1">
          <a:blip r:embed="rId5">
            <a:alphaModFix/>
          </a:blip>
          <a:srcRect/>
          <a:stretch/>
        </p:blipFill>
        <p:spPr>
          <a:xfrm>
            <a:off x="357187" y="3357562"/>
            <a:ext cx="3786187" cy="428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9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68</a:t>
            </a:fld>
            <a:endParaRPr/>
          </a:p>
        </p:txBody>
      </p:sp>
      <p:sp>
        <p:nvSpPr>
          <p:cNvPr id="854" name="Google Shape;854;p94"/>
          <p:cNvSpPr txBox="1"/>
          <p:nvPr/>
        </p:nvSpPr>
        <p:spPr>
          <a:xfrm>
            <a:off x="76200" y="76200"/>
            <a:ext cx="89154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EQUIVALENCE OF REGULAR EXPRESSIONS AND FINITE AUTOMATA</a:t>
            </a:r>
            <a:endParaRPr/>
          </a:p>
        </p:txBody>
      </p:sp>
      <p:sp>
        <p:nvSpPr>
          <p:cNvPr id="855" name="Google Shape;855;p94"/>
          <p:cNvSpPr txBox="1"/>
          <p:nvPr/>
        </p:nvSpPr>
        <p:spPr>
          <a:xfrm>
            <a:off x="304800" y="685800"/>
            <a:ext cx="8229600" cy="203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1.  Conversion of regular expression to finite automata:</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Thompson’s construction</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Convert RE to ε-NFA to DFA.</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 Conversion of FSA to RE</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 Formula method (R</a:t>
            </a:r>
            <a:r>
              <a:rPr lang="en-US" sz="1800" b="0" i="0" u="none" baseline="-25000">
                <a:solidFill>
                  <a:schemeClr val="dk1"/>
                </a:solidFill>
                <a:latin typeface="Arial"/>
                <a:ea typeface="Arial"/>
                <a:cs typeface="Arial"/>
                <a:sym typeface="Arial"/>
              </a:rPr>
              <a:t>ij </a:t>
            </a:r>
            <a:r>
              <a:rPr lang="en-US" sz="1800" b="0" i="0" u="none" baseline="30000">
                <a:solidFill>
                  <a:schemeClr val="dk1"/>
                </a:solidFill>
                <a:latin typeface="Arial"/>
                <a:ea typeface="Arial"/>
                <a:cs typeface="Arial"/>
                <a:sym typeface="Arial"/>
              </a:rPr>
              <a:t> (k)</a:t>
            </a:r>
            <a:r>
              <a:rPr lang="en-US" sz="1800" b="0" i="0" u="none">
                <a:solidFill>
                  <a:schemeClr val="dk1"/>
                </a:solidFill>
                <a:latin typeface="Arial"/>
                <a:ea typeface="Arial"/>
                <a:cs typeface="Arial"/>
                <a:sym typeface="Arial"/>
              </a:rPr>
              <a:t>)</a:t>
            </a: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b) State elimination method</a:t>
            </a:r>
            <a:endParaRPr/>
          </a:p>
        </p:txBody>
      </p:sp>
      <p:pic>
        <p:nvPicPr>
          <p:cNvPr id="856" name="Google Shape;856;p94"/>
          <p:cNvPicPr preferRelativeResize="0"/>
          <p:nvPr/>
        </p:nvPicPr>
        <p:blipFill rotWithShape="1">
          <a:blip r:embed="rId3">
            <a:alphaModFix/>
          </a:blip>
          <a:srcRect/>
          <a:stretch/>
        </p:blipFill>
        <p:spPr>
          <a:xfrm>
            <a:off x="685800" y="2819400"/>
            <a:ext cx="6553200" cy="3505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95"/>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69</a:t>
            </a:fld>
            <a:endParaRPr/>
          </a:p>
        </p:txBody>
      </p:sp>
      <p:sp>
        <p:nvSpPr>
          <p:cNvPr id="862" name="Google Shape;862;p95"/>
          <p:cNvSpPr txBox="1"/>
          <p:nvPr/>
        </p:nvSpPr>
        <p:spPr>
          <a:xfrm>
            <a:off x="381000" y="228600"/>
            <a:ext cx="87630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FORMULA METHOD / STATE INCLUSION METHOD</a:t>
            </a:r>
            <a:endParaRPr/>
          </a:p>
        </p:txBody>
      </p:sp>
      <p:sp>
        <p:nvSpPr>
          <p:cNvPr id="863" name="Google Shape;863;p95"/>
          <p:cNvSpPr txBox="1"/>
          <p:nvPr/>
        </p:nvSpPr>
        <p:spPr>
          <a:xfrm>
            <a:off x="381000" y="685800"/>
            <a:ext cx="8458200" cy="5908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A regular expression can be built from a DFA for the same language</a:t>
            </a:r>
            <a:endParaRPr/>
          </a:p>
          <a:p>
            <a:pPr marL="0" marR="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Proof: </a:t>
            </a:r>
            <a:r>
              <a:rPr lang="en-US" sz="2400" b="0" i="0" u="none">
                <a:solidFill>
                  <a:schemeClr val="dk1"/>
                </a:solidFill>
                <a:latin typeface="Arial"/>
                <a:ea typeface="Arial"/>
                <a:cs typeface="Arial"/>
                <a:sym typeface="Arial"/>
              </a:rPr>
              <a:t>mathematical induction on the states to be used as intermediate in DFA</a:t>
            </a:r>
            <a:endParaRPr/>
          </a:p>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(1) Name the states of D from 1 to n, starting at the start state</a:t>
            </a:r>
            <a:endParaRPr/>
          </a:p>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(2) Use Rij(k) for the regular expression where L(Rij(k)) = {w | w is the label of a path in D from state i to state j without going through nodes greater than k}.</a:t>
            </a:r>
            <a:endParaRPr/>
          </a:p>
          <a:p>
            <a:pPr marL="0" marR="0" lvl="0" indent="0" algn="l" rtl="0">
              <a:lnSpc>
                <a:spcPct val="100000"/>
              </a:lnSpc>
              <a:spcBef>
                <a:spcPts val="0"/>
              </a:spcBef>
              <a:spcAft>
                <a:spcPts val="0"/>
              </a:spcAft>
              <a:buClr>
                <a:schemeClr val="dk1"/>
              </a:buClr>
              <a:buSzPts val="2400"/>
              <a:buFont typeface="Arial Narrow"/>
              <a:buNone/>
            </a:pPr>
            <a:r>
              <a:rPr lang="en-US" sz="2400" b="0" i="0" u="none">
                <a:solidFill>
                  <a:schemeClr val="dk1"/>
                </a:solidFill>
                <a:latin typeface="Arial Narrow"/>
                <a:ea typeface="Arial Narrow"/>
                <a:cs typeface="Arial Narrow"/>
                <a:sym typeface="Arial Narrow"/>
              </a:rPr>
              <a:t>(3) The basis is k = 0, where R</a:t>
            </a:r>
            <a:r>
              <a:rPr lang="en-US" sz="2400" b="0" i="0" u="none" baseline="-25000">
                <a:solidFill>
                  <a:schemeClr val="dk1"/>
                </a:solidFill>
                <a:latin typeface="Arial Narrow"/>
                <a:ea typeface="Arial Narrow"/>
                <a:cs typeface="Arial Narrow"/>
                <a:sym typeface="Arial Narrow"/>
              </a:rPr>
              <a:t>ij</a:t>
            </a:r>
            <a:r>
              <a:rPr lang="en-US" sz="2400" b="0" i="0" u="none" baseline="30000">
                <a:solidFill>
                  <a:schemeClr val="dk1"/>
                </a:solidFill>
                <a:latin typeface="Arial Narrow"/>
                <a:ea typeface="Arial Narrow"/>
                <a:cs typeface="Arial Narrow"/>
                <a:sym typeface="Arial Narrow"/>
              </a:rPr>
              <a:t>(0)</a:t>
            </a:r>
            <a:r>
              <a:rPr lang="en-US" sz="2400" b="0" i="0" u="none">
                <a:solidFill>
                  <a:schemeClr val="dk1"/>
                </a:solidFill>
                <a:latin typeface="Arial Narrow"/>
                <a:ea typeface="Arial Narrow"/>
                <a:cs typeface="Arial Narrow"/>
                <a:sym typeface="Arial Narrow"/>
              </a:rPr>
              <a:t> is the union of the symbols on the direct edges from i to j</a:t>
            </a:r>
            <a:endParaRPr/>
          </a:p>
          <a:p>
            <a:pPr marL="0" marR="0" lvl="0" indent="0" algn="l" rtl="0">
              <a:lnSpc>
                <a:spcPct val="100000"/>
              </a:lnSpc>
              <a:spcBef>
                <a:spcPts val="0"/>
              </a:spcBef>
              <a:spcAft>
                <a:spcPts val="0"/>
              </a:spcAft>
              <a:buClr>
                <a:schemeClr val="dk1"/>
              </a:buClr>
              <a:buSzPts val="2400"/>
              <a:buFont typeface="Arial Narrow"/>
              <a:buNone/>
            </a:pPr>
            <a:r>
              <a:rPr lang="en-US" sz="2400" b="0" i="0" u="none">
                <a:solidFill>
                  <a:schemeClr val="dk1"/>
                </a:solidFill>
                <a:latin typeface="Arial Narrow"/>
                <a:ea typeface="Arial Narrow"/>
                <a:cs typeface="Arial Narrow"/>
                <a:sym typeface="Arial Narrow"/>
              </a:rPr>
              <a:t>(4) Given R</a:t>
            </a:r>
            <a:r>
              <a:rPr lang="en-US" sz="2400" b="0" i="0" u="none" baseline="-25000">
                <a:solidFill>
                  <a:schemeClr val="dk1"/>
                </a:solidFill>
                <a:latin typeface="Arial Narrow"/>
                <a:ea typeface="Arial Narrow"/>
                <a:cs typeface="Arial Narrow"/>
                <a:sym typeface="Arial Narrow"/>
              </a:rPr>
              <a:t>ij</a:t>
            </a:r>
            <a:r>
              <a:rPr lang="en-US" sz="2400" b="0" i="0" u="none" baseline="30000">
                <a:solidFill>
                  <a:schemeClr val="dk1"/>
                </a:solidFill>
                <a:latin typeface="Arial Narrow"/>
                <a:ea typeface="Arial Narrow"/>
                <a:cs typeface="Arial Narrow"/>
                <a:sym typeface="Arial Narrow"/>
              </a:rPr>
              <a:t>(k-1)</a:t>
            </a:r>
            <a:r>
              <a:rPr lang="en-US" sz="2400" b="0" i="0" u="none">
                <a:solidFill>
                  <a:schemeClr val="dk1"/>
                </a:solidFill>
                <a:latin typeface="Arial Narrow"/>
                <a:ea typeface="Arial Narrow"/>
                <a:cs typeface="Arial Narrow"/>
                <a:sym typeface="Arial Narrow"/>
              </a:rPr>
              <a:t> for all pairs of state</a:t>
            </a:r>
            <a:endParaRPr/>
          </a:p>
          <a:p>
            <a:pPr marL="0" marR="0" lvl="0" indent="0" algn="l" rtl="0">
              <a:lnSpc>
                <a:spcPct val="100000"/>
              </a:lnSpc>
              <a:spcBef>
                <a:spcPts val="0"/>
              </a:spcBef>
              <a:spcAft>
                <a:spcPts val="0"/>
              </a:spcAft>
              <a:buClr>
                <a:schemeClr val="dk1"/>
              </a:buClr>
              <a:buSzPts val="2400"/>
              <a:buFont typeface="Arial Narrow"/>
              <a:buNone/>
            </a:pPr>
            <a:r>
              <a:rPr lang="en-US" sz="2400" b="0" i="0" u="none">
                <a:solidFill>
                  <a:schemeClr val="dk1"/>
                </a:solidFill>
                <a:latin typeface="Arial Narrow"/>
                <a:ea typeface="Arial Narrow"/>
                <a:cs typeface="Arial Narrow"/>
                <a:sym typeface="Arial Narrow"/>
              </a:rPr>
              <a:t>      R</a:t>
            </a:r>
            <a:r>
              <a:rPr lang="en-US" sz="2400" b="0" i="0" u="none" baseline="-25000">
                <a:solidFill>
                  <a:schemeClr val="dk1"/>
                </a:solidFill>
                <a:latin typeface="Arial Narrow"/>
                <a:ea typeface="Arial Narrow"/>
                <a:cs typeface="Arial Narrow"/>
                <a:sym typeface="Arial Narrow"/>
              </a:rPr>
              <a:t>ij</a:t>
            </a:r>
            <a:r>
              <a:rPr lang="en-US" sz="2400" b="0" i="0" u="none" baseline="30000">
                <a:solidFill>
                  <a:schemeClr val="dk1"/>
                </a:solidFill>
                <a:latin typeface="Arial Narrow"/>
                <a:ea typeface="Arial Narrow"/>
                <a:cs typeface="Arial Narrow"/>
                <a:sym typeface="Arial Narrow"/>
              </a:rPr>
              <a:t>(k)</a:t>
            </a:r>
            <a:r>
              <a:rPr lang="en-US" sz="2400" b="0" i="0" u="none">
                <a:solidFill>
                  <a:schemeClr val="dk1"/>
                </a:solidFill>
                <a:latin typeface="Arial Narrow"/>
                <a:ea typeface="Arial Narrow"/>
                <a:cs typeface="Arial Narrow"/>
                <a:sym typeface="Arial Narrow"/>
              </a:rPr>
              <a:t> = R</a:t>
            </a:r>
            <a:r>
              <a:rPr lang="en-US" sz="2400" b="0" i="0" u="none" baseline="-25000">
                <a:solidFill>
                  <a:schemeClr val="dk1"/>
                </a:solidFill>
                <a:latin typeface="Arial Narrow"/>
                <a:ea typeface="Arial Narrow"/>
                <a:cs typeface="Arial Narrow"/>
                <a:sym typeface="Arial Narrow"/>
              </a:rPr>
              <a:t>ij</a:t>
            </a:r>
            <a:r>
              <a:rPr lang="en-US" sz="2400" b="0" i="0" u="none" baseline="30000">
                <a:solidFill>
                  <a:schemeClr val="dk1"/>
                </a:solidFill>
                <a:latin typeface="Arial Narrow"/>
                <a:ea typeface="Arial Narrow"/>
                <a:cs typeface="Arial Narrow"/>
                <a:sym typeface="Arial Narrow"/>
              </a:rPr>
              <a:t>(k-1)</a:t>
            </a:r>
            <a:r>
              <a:rPr lang="en-US" sz="2400" b="0" i="0" u="none">
                <a:solidFill>
                  <a:schemeClr val="dk1"/>
                </a:solidFill>
                <a:latin typeface="Arial Narrow"/>
                <a:ea typeface="Arial Narrow"/>
                <a:cs typeface="Arial Narrow"/>
                <a:sym typeface="Arial Narrow"/>
              </a:rPr>
              <a:t> + R</a:t>
            </a:r>
            <a:r>
              <a:rPr lang="en-US" sz="2400" b="0" i="0" u="none" baseline="-25000">
                <a:solidFill>
                  <a:schemeClr val="dk1"/>
                </a:solidFill>
                <a:latin typeface="Arial Narrow"/>
                <a:ea typeface="Arial Narrow"/>
                <a:cs typeface="Arial Narrow"/>
                <a:sym typeface="Arial Narrow"/>
              </a:rPr>
              <a:t>ik</a:t>
            </a:r>
            <a:r>
              <a:rPr lang="en-US" sz="2400" b="0" i="0" u="none" baseline="30000">
                <a:solidFill>
                  <a:schemeClr val="dk1"/>
                </a:solidFill>
                <a:latin typeface="Arial Narrow"/>
                <a:ea typeface="Arial Narrow"/>
                <a:cs typeface="Arial Narrow"/>
                <a:sym typeface="Arial Narrow"/>
              </a:rPr>
              <a:t>(k-1)</a:t>
            </a:r>
            <a:r>
              <a:rPr lang="en-US" sz="2400" b="0" i="0" u="none">
                <a:solidFill>
                  <a:schemeClr val="dk1"/>
                </a:solidFill>
                <a:latin typeface="Arial Narrow"/>
                <a:ea typeface="Arial Narrow"/>
                <a:cs typeface="Arial Narrow"/>
                <a:sym typeface="Arial Narrow"/>
              </a:rPr>
              <a:t> (R</a:t>
            </a:r>
            <a:r>
              <a:rPr lang="en-US" sz="2400" b="0" i="0" u="none" baseline="-25000">
                <a:solidFill>
                  <a:schemeClr val="dk1"/>
                </a:solidFill>
                <a:latin typeface="Arial Narrow"/>
                <a:ea typeface="Arial Narrow"/>
                <a:cs typeface="Arial Narrow"/>
                <a:sym typeface="Arial Narrow"/>
              </a:rPr>
              <a:t>kk</a:t>
            </a:r>
            <a:r>
              <a:rPr lang="en-US" sz="2400" b="0" i="0" u="none" baseline="30000">
                <a:solidFill>
                  <a:schemeClr val="dk1"/>
                </a:solidFill>
                <a:latin typeface="Arial Narrow"/>
                <a:ea typeface="Arial Narrow"/>
                <a:cs typeface="Arial Narrow"/>
                <a:sym typeface="Arial Narrow"/>
              </a:rPr>
              <a:t>(k-1)</a:t>
            </a:r>
            <a:r>
              <a:rPr lang="en-US" sz="2400" b="0" i="0" u="none">
                <a:solidFill>
                  <a:schemeClr val="dk1"/>
                </a:solidFill>
                <a:latin typeface="Arial Narrow"/>
                <a:ea typeface="Arial Narrow"/>
                <a:cs typeface="Arial Narrow"/>
                <a:sym typeface="Arial Narrow"/>
              </a:rPr>
              <a:t>)* R</a:t>
            </a:r>
            <a:r>
              <a:rPr lang="en-US" sz="2400" b="0" i="0" u="none" baseline="-25000">
                <a:solidFill>
                  <a:schemeClr val="dk1"/>
                </a:solidFill>
                <a:latin typeface="Arial Narrow"/>
                <a:ea typeface="Arial Narrow"/>
                <a:cs typeface="Arial Narrow"/>
                <a:sym typeface="Arial Narrow"/>
              </a:rPr>
              <a:t>kj</a:t>
            </a:r>
            <a:r>
              <a:rPr lang="en-US" sz="2400" b="0" i="0" u="none" baseline="30000">
                <a:solidFill>
                  <a:schemeClr val="dk1"/>
                </a:solidFill>
                <a:latin typeface="Arial Narrow"/>
                <a:ea typeface="Arial Narrow"/>
                <a:cs typeface="Arial Narrow"/>
                <a:sym typeface="Arial Narrow"/>
              </a:rPr>
              <a:t>(k-1)</a:t>
            </a:r>
            <a:r>
              <a:rPr lang="en-US" sz="2400" b="0" i="0" u="none">
                <a:solidFill>
                  <a:schemeClr val="dk1"/>
                </a:solidFill>
                <a:latin typeface="Arial Narrow"/>
                <a:ea typeface="Arial Narrow"/>
                <a:cs typeface="Arial Narrow"/>
                <a:sym typeface="Arial Narrow"/>
              </a:rPr>
              <a:t> </a:t>
            </a:r>
            <a:endParaRPr/>
          </a:p>
          <a:p>
            <a:pPr marL="0" marR="0" lvl="0" indent="0" algn="l" rtl="0">
              <a:lnSpc>
                <a:spcPct val="100000"/>
              </a:lnSpc>
              <a:spcBef>
                <a:spcPts val="0"/>
              </a:spcBef>
              <a:spcAft>
                <a:spcPts val="0"/>
              </a:spcAft>
              <a:buClr>
                <a:schemeClr val="dk1"/>
              </a:buClr>
              <a:buSzPts val="2400"/>
              <a:buFont typeface="Arial Narrow"/>
              <a:buNone/>
            </a:pPr>
            <a:r>
              <a:rPr lang="en-US" sz="2400" b="0" i="0" u="none">
                <a:solidFill>
                  <a:schemeClr val="dk1"/>
                </a:solidFill>
                <a:latin typeface="Arial Narrow"/>
                <a:ea typeface="Arial Narrow"/>
                <a:cs typeface="Arial Narrow"/>
                <a:sym typeface="Arial Narrow"/>
              </a:rPr>
              <a:t>(5) When k = n, the regular expression for L(D) is the union of all R</a:t>
            </a:r>
            <a:r>
              <a:rPr lang="en-US" sz="2400" b="0" i="0" u="none" baseline="-25000">
                <a:solidFill>
                  <a:schemeClr val="dk1"/>
                </a:solidFill>
                <a:latin typeface="Arial Narrow"/>
                <a:ea typeface="Arial Narrow"/>
                <a:cs typeface="Arial Narrow"/>
                <a:sym typeface="Arial Narrow"/>
              </a:rPr>
              <a:t>1j</a:t>
            </a:r>
            <a:r>
              <a:rPr lang="en-US" sz="2400" b="0" i="0" u="none" baseline="30000">
                <a:solidFill>
                  <a:schemeClr val="dk1"/>
                </a:solidFill>
                <a:latin typeface="Arial Narrow"/>
                <a:ea typeface="Arial Narrow"/>
                <a:cs typeface="Arial Narrow"/>
                <a:sym typeface="Arial Narrow"/>
              </a:rPr>
              <a:t>(k)</a:t>
            </a:r>
            <a:r>
              <a:rPr lang="en-US" sz="2400" b="0" i="0" u="none">
                <a:solidFill>
                  <a:schemeClr val="dk1"/>
                </a:solidFill>
                <a:latin typeface="Arial Narrow"/>
                <a:ea typeface="Arial Narrow"/>
                <a:cs typeface="Arial Narrow"/>
                <a:sym typeface="Arial Narrow"/>
              </a:rPr>
              <a:t> where j is a final state</a:t>
            </a:r>
            <a:endParaRPr/>
          </a:p>
          <a:p>
            <a:pPr marL="0" marR="0" lvl="0" indent="0" algn="l" rtl="0">
              <a:lnSpc>
                <a:spcPct val="100000"/>
              </a:lnSpc>
              <a:spcBef>
                <a:spcPts val="0"/>
              </a:spcBef>
              <a:spcAft>
                <a:spcPts val="0"/>
              </a:spcAft>
              <a:buNone/>
            </a:pPr>
            <a:endParaRPr sz="2400" b="0" i="0" u="none">
              <a:solidFill>
                <a:schemeClr val="dk1"/>
              </a:solidFill>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8" name="Google Shape;248;p34"/>
          <p:cNvSpPr/>
          <p:nvPr/>
        </p:nvSpPr>
        <p:spPr>
          <a:xfrm>
            <a:off x="9525" y="1241425"/>
            <a:ext cx="9126537" cy="0"/>
          </a:xfrm>
          <a:custGeom>
            <a:avLst/>
            <a:gdLst/>
            <a:ahLst/>
            <a:cxnLst/>
            <a:rect l="l" t="t" r="r" b="b"/>
            <a:pathLst>
              <a:path w="9735185" h="120000" extrusionOk="0">
                <a:moveTo>
                  <a:pt x="0" y="0"/>
                </a:moveTo>
                <a:lnTo>
                  <a:pt x="9734587" y="0"/>
                </a:lnTo>
              </a:path>
            </a:pathLst>
          </a:custGeom>
          <a:noFill/>
          <a:ln w="28500" cap="flat" cmpd="sng">
            <a:solidFill>
              <a:srgbClr val="1F97C8"/>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9" name="Google Shape;249;p34"/>
          <p:cNvSpPr txBox="1"/>
          <p:nvPr/>
        </p:nvSpPr>
        <p:spPr>
          <a:xfrm>
            <a:off x="1514475" y="193675"/>
            <a:ext cx="5410200" cy="295275"/>
          </a:xfrm>
          <a:prstGeom prst="rect">
            <a:avLst/>
          </a:prstGeom>
          <a:noFill/>
          <a:ln>
            <a:noFill/>
          </a:ln>
        </p:spPr>
        <p:txBody>
          <a:bodyPr spcFirstLastPara="1" wrap="square" lIns="0" tIns="0" rIns="0" bIns="0" anchor="t" anchorCtr="0">
            <a:spAutoFit/>
          </a:bodyPr>
          <a:lstStyle/>
          <a:p>
            <a:pPr marL="11112" marR="0" lvl="0" indent="0" algn="ctr" rtl="0">
              <a:lnSpc>
                <a:spcPct val="100000"/>
              </a:lnSpc>
              <a:spcBef>
                <a:spcPts val="0"/>
              </a:spcBef>
              <a:spcAft>
                <a:spcPts val="0"/>
              </a:spcAft>
              <a:buClr>
                <a:srgbClr val="010103"/>
              </a:buClr>
              <a:buSzPts val="1900"/>
              <a:buFont typeface="Arial"/>
              <a:buNone/>
            </a:pPr>
            <a:r>
              <a:rPr lang="en-US" sz="1900" b="1" i="0" u="none">
                <a:solidFill>
                  <a:srgbClr val="010103"/>
                </a:solidFill>
                <a:latin typeface="Arial"/>
                <a:ea typeface="Arial"/>
                <a:cs typeface="Arial"/>
                <a:sym typeface="Arial"/>
              </a:rPr>
              <a:t>Simple Computer</a:t>
            </a:r>
            <a:endParaRPr/>
          </a:p>
        </p:txBody>
      </p:sp>
      <p:sp>
        <p:nvSpPr>
          <p:cNvPr id="250" name="Google Shape;250;p34"/>
          <p:cNvSpPr/>
          <p:nvPr/>
        </p:nvSpPr>
        <p:spPr>
          <a:xfrm rot="10800000" flipH="1">
            <a:off x="0" y="5837237"/>
            <a:ext cx="9144000" cy="42862"/>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251" name="Google Shape;251;p34"/>
          <p:cNvGrpSpPr/>
          <p:nvPr/>
        </p:nvGrpSpPr>
        <p:grpSpPr>
          <a:xfrm>
            <a:off x="0" y="685800"/>
            <a:ext cx="9078912" cy="5715000"/>
            <a:chOff x="127862" y="1268442"/>
            <a:chExt cx="9296400" cy="846250"/>
          </a:xfrm>
        </p:grpSpPr>
        <p:sp>
          <p:nvSpPr>
            <p:cNvPr id="252" name="Google Shape;252;p34"/>
            <p:cNvSpPr txBox="1"/>
            <p:nvPr/>
          </p:nvSpPr>
          <p:spPr>
            <a:xfrm>
              <a:off x="127862" y="1268442"/>
              <a:ext cx="9296400" cy="846250"/>
            </a:xfrm>
            <a:prstGeom prst="rect">
              <a:avLst/>
            </a:prstGeom>
            <a:solidFill>
              <a:schemeClr val="lt1"/>
            </a:solidFill>
            <a:ln w="1587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3" name="Google Shape;253;p34"/>
            <p:cNvSpPr txBox="1"/>
            <p:nvPr/>
          </p:nvSpPr>
          <p:spPr>
            <a:xfrm>
              <a:off x="168600" y="1274313"/>
              <a:ext cx="9214355" cy="743566"/>
            </a:xfrm>
            <a:prstGeom prst="rect">
              <a:avLst/>
            </a:prstGeom>
            <a:noFill/>
            <a:ln>
              <a:noFill/>
            </a:ln>
          </p:spPr>
          <p:txBody>
            <a:bodyPr spcFirstLastPara="1" wrap="square" lIns="0" tIns="0" rIns="0" bIns="0" anchor="t" anchorCtr="0">
              <a:spAutoFit/>
            </a:bodyPr>
            <a:lstStyle/>
            <a:p>
              <a:pPr marL="214313" marR="0" lvl="0" indent="-130937" algn="just" rtl="0">
                <a:lnSpc>
                  <a:spcPct val="150000"/>
                </a:lnSpc>
                <a:spcBef>
                  <a:spcPts val="0"/>
                </a:spcBef>
                <a:spcAft>
                  <a:spcPts val="0"/>
                </a:spcAft>
                <a:buClr>
                  <a:schemeClr val="dk1"/>
                </a:buClr>
                <a:buSzPts val="1313"/>
                <a:buFont typeface="Arial"/>
                <a:buNone/>
              </a:pPr>
              <a:endParaRPr sz="1313" b="0" i="0" u="none" strike="noStrike" cap="none">
                <a:solidFill>
                  <a:schemeClr val="dk1"/>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313"/>
                <a:buFont typeface="Arial"/>
                <a:buNone/>
              </a:pPr>
              <a:r>
                <a:rPr lang="en-US" sz="1313" b="1" i="0" u="none" strike="noStrike" cap="none">
                  <a:solidFill>
                    <a:schemeClr val="dk1"/>
                  </a:solidFill>
                  <a:latin typeface="Arial"/>
                  <a:ea typeface="Arial"/>
                  <a:cs typeface="Arial"/>
                  <a:sym typeface="Arial"/>
                </a:rPr>
                <a:t>Example:</a:t>
              </a:r>
              <a:endParaRPr/>
            </a:p>
            <a:p>
              <a:pPr marL="0" marR="0" lvl="0" indent="0" algn="just" rtl="0">
                <a:lnSpc>
                  <a:spcPct val="150000"/>
                </a:lnSpc>
                <a:spcBef>
                  <a:spcPts val="0"/>
                </a:spcBef>
                <a:spcAft>
                  <a:spcPts val="0"/>
                </a:spcAft>
                <a:buClr>
                  <a:schemeClr val="dk1"/>
                </a:buClr>
                <a:buSzPts val="1313"/>
                <a:buFont typeface="Arial"/>
                <a:buNone/>
              </a:pPr>
              <a:endParaRPr sz="1313" b="0" i="0" u="none" strike="noStrike" cap="none">
                <a:solidFill>
                  <a:schemeClr val="dk1"/>
                </a:solidFill>
                <a:latin typeface="Arial"/>
                <a:ea typeface="Arial"/>
                <a:cs typeface="Arial"/>
                <a:sym typeface="Arial"/>
              </a:endParaRPr>
            </a:p>
            <a:p>
              <a:pPr marL="0" marR="0" lvl="0" indent="0" algn="ctr" rtl="0">
                <a:lnSpc>
                  <a:spcPct val="100000"/>
                </a:lnSpc>
                <a:spcBef>
                  <a:spcPts val="657"/>
                </a:spcBef>
                <a:spcAft>
                  <a:spcPts val="0"/>
                </a:spcAft>
                <a:buClr>
                  <a:schemeClr val="dk1"/>
                </a:buClr>
                <a:buSzPts val="1313"/>
                <a:buFont typeface="Arial"/>
                <a:buNone/>
              </a:pPr>
              <a:r>
                <a:rPr lang="en-US" sz="1313" b="0" i="0" u="none" strike="noStrike" cap="none">
                  <a:solidFill>
                    <a:schemeClr val="dk1"/>
                  </a:solidFill>
                  <a:latin typeface="Arial"/>
                  <a:ea typeface="Arial"/>
                  <a:cs typeface="Arial"/>
                  <a:sym typeface="Arial"/>
                </a:rPr>
                <a:t>		    input	: switch</a:t>
              </a:r>
              <a:endParaRPr/>
            </a:p>
            <a:p>
              <a:pPr marL="4780360" marR="0" lvl="8" indent="0" algn="l" rtl="0">
                <a:lnSpc>
                  <a:spcPct val="100000"/>
                </a:lnSpc>
                <a:spcBef>
                  <a:spcPts val="657"/>
                </a:spcBef>
                <a:spcAft>
                  <a:spcPts val="0"/>
                </a:spcAft>
                <a:buClr>
                  <a:schemeClr val="dk1"/>
                </a:buClr>
                <a:buSzPts val="1313"/>
                <a:buFont typeface="Arial"/>
                <a:buNone/>
              </a:pPr>
              <a:r>
                <a:rPr lang="en-US" sz="1313" b="0" i="0" u="none" strike="noStrike" cap="none">
                  <a:solidFill>
                    <a:schemeClr val="dk1"/>
                  </a:solidFill>
                  <a:latin typeface="Arial"/>
                  <a:ea typeface="Arial"/>
                  <a:cs typeface="Arial"/>
                  <a:sym typeface="Arial"/>
                </a:rPr>
                <a:t>Output	: light bulb</a:t>
              </a:r>
              <a:endParaRPr/>
            </a:p>
            <a:p>
              <a:pPr marL="4780360" marR="0" lvl="8" indent="0" algn="l" rtl="0">
                <a:lnSpc>
                  <a:spcPct val="100000"/>
                </a:lnSpc>
                <a:spcBef>
                  <a:spcPts val="657"/>
                </a:spcBef>
                <a:spcAft>
                  <a:spcPts val="0"/>
                </a:spcAft>
                <a:buClr>
                  <a:schemeClr val="dk1"/>
                </a:buClr>
                <a:buSzPts val="1313"/>
                <a:buFont typeface="Arial"/>
                <a:buNone/>
              </a:pPr>
              <a:r>
                <a:rPr lang="en-US" sz="1313" b="0" i="0" u="none" strike="noStrike" cap="none">
                  <a:solidFill>
                    <a:schemeClr val="dk1"/>
                  </a:solidFill>
                  <a:latin typeface="Arial"/>
                  <a:ea typeface="Arial"/>
                  <a:cs typeface="Arial"/>
                  <a:sym typeface="Arial"/>
                </a:rPr>
                <a:t>Actions	: flip switch</a:t>
              </a:r>
              <a:endParaRPr/>
            </a:p>
            <a:p>
              <a:pPr marL="4780360" marR="0" lvl="8" indent="0" algn="l" rtl="0">
                <a:lnSpc>
                  <a:spcPct val="100000"/>
                </a:lnSpc>
                <a:spcBef>
                  <a:spcPts val="657"/>
                </a:spcBef>
                <a:spcAft>
                  <a:spcPts val="0"/>
                </a:spcAft>
                <a:buClr>
                  <a:schemeClr val="dk1"/>
                </a:buClr>
                <a:buSzPts val="1313"/>
                <a:buFont typeface="Arial"/>
                <a:buNone/>
              </a:pPr>
              <a:r>
                <a:rPr lang="en-US" sz="1313" b="0" i="0" u="none" strike="noStrike" cap="none">
                  <a:solidFill>
                    <a:schemeClr val="dk1"/>
                  </a:solidFill>
                  <a:latin typeface="Arial"/>
                  <a:ea typeface="Arial"/>
                  <a:cs typeface="Arial"/>
                  <a:sym typeface="Arial"/>
                </a:rPr>
                <a:t>States	: on, off</a:t>
              </a:r>
              <a:endParaRPr/>
            </a:p>
            <a:p>
              <a:pPr marL="4780360" marR="0" lvl="8" indent="0" algn="just" rtl="0">
                <a:lnSpc>
                  <a:spcPct val="150000"/>
                </a:lnSpc>
                <a:spcBef>
                  <a:spcPts val="0"/>
                </a:spcBef>
                <a:spcAft>
                  <a:spcPts val="0"/>
                </a:spcAft>
                <a:buClr>
                  <a:schemeClr val="dk1"/>
                </a:buClr>
                <a:buSzPts val="1313"/>
                <a:buFont typeface="Arial"/>
                <a:buNone/>
              </a:pPr>
              <a:endParaRPr sz="1313" b="0" i="0" u="none" strike="noStrike" cap="none">
                <a:solidFill>
                  <a:schemeClr val="dk1"/>
                </a:solidFill>
                <a:latin typeface="Arial"/>
                <a:ea typeface="Arial"/>
                <a:cs typeface="Arial"/>
                <a:sym typeface="Arial"/>
              </a:endParaRPr>
            </a:p>
            <a:p>
              <a:pPr marL="4780360" marR="0" lvl="8" indent="0" algn="just" rtl="0">
                <a:lnSpc>
                  <a:spcPct val="150000"/>
                </a:lnSpc>
                <a:spcBef>
                  <a:spcPts val="0"/>
                </a:spcBef>
                <a:spcAft>
                  <a:spcPts val="0"/>
                </a:spcAft>
                <a:buClr>
                  <a:schemeClr val="dk1"/>
                </a:buClr>
                <a:buSzPts val="1313"/>
                <a:buFont typeface="Arial"/>
                <a:buNone/>
              </a:pPr>
              <a:endParaRPr sz="1313" b="0" i="0" u="none" strike="noStrike" cap="none">
                <a:solidFill>
                  <a:schemeClr val="dk1"/>
                </a:solidFill>
                <a:latin typeface="Arial"/>
                <a:ea typeface="Arial"/>
                <a:cs typeface="Arial"/>
                <a:sym typeface="Arial"/>
              </a:endParaRPr>
            </a:p>
            <a:p>
              <a:pPr marL="4780360" marR="0" lvl="8" indent="0" algn="just" rtl="0">
                <a:lnSpc>
                  <a:spcPct val="150000"/>
                </a:lnSpc>
                <a:spcBef>
                  <a:spcPts val="0"/>
                </a:spcBef>
                <a:spcAft>
                  <a:spcPts val="0"/>
                </a:spcAft>
                <a:buClr>
                  <a:schemeClr val="dk1"/>
                </a:buClr>
                <a:buSzPts val="1313"/>
                <a:buFont typeface="Arial"/>
                <a:buNone/>
              </a:pPr>
              <a:endParaRPr sz="1313" b="0" i="0" u="none" strike="noStrike" cap="none">
                <a:solidFill>
                  <a:schemeClr val="dk1"/>
                </a:solidFill>
                <a:latin typeface="Arial"/>
                <a:ea typeface="Arial"/>
                <a:cs typeface="Arial"/>
                <a:sym typeface="Arial"/>
              </a:endParaRPr>
            </a:p>
            <a:p>
              <a:pPr marL="4780360" marR="0" lvl="8" indent="0" algn="just" rtl="0">
                <a:lnSpc>
                  <a:spcPct val="150000"/>
                </a:lnSpc>
                <a:spcBef>
                  <a:spcPts val="0"/>
                </a:spcBef>
                <a:spcAft>
                  <a:spcPts val="0"/>
                </a:spcAft>
                <a:buClr>
                  <a:schemeClr val="dk1"/>
                </a:buClr>
                <a:buSzPts val="1313"/>
                <a:buFont typeface="Arial"/>
                <a:buNone/>
              </a:pPr>
              <a:endParaRPr sz="1313" b="0" i="0" u="none" strike="noStrike" cap="none">
                <a:solidFill>
                  <a:schemeClr val="dk1"/>
                </a:solidFill>
                <a:latin typeface="Arial"/>
                <a:ea typeface="Arial"/>
                <a:cs typeface="Arial"/>
                <a:sym typeface="Arial"/>
              </a:endParaRPr>
            </a:p>
            <a:p>
              <a:pPr marL="4780360" marR="0" lvl="8" indent="0" algn="just" rtl="0">
                <a:lnSpc>
                  <a:spcPct val="150000"/>
                </a:lnSpc>
                <a:spcBef>
                  <a:spcPts val="0"/>
                </a:spcBef>
                <a:spcAft>
                  <a:spcPts val="0"/>
                </a:spcAft>
                <a:buClr>
                  <a:schemeClr val="dk1"/>
                </a:buClr>
                <a:buSzPts val="1313"/>
                <a:buFont typeface="Arial"/>
                <a:buNone/>
              </a:pPr>
              <a:r>
                <a:rPr lang="en-US" sz="1313" b="0" i="0" u="none" strike="noStrike" cap="none">
                  <a:solidFill>
                    <a:schemeClr val="dk1"/>
                  </a:solidFill>
                  <a:latin typeface="Arial"/>
                  <a:ea typeface="Arial"/>
                  <a:cs typeface="Arial"/>
                  <a:sym typeface="Arial"/>
                </a:rPr>
                <a:t>bulb is on if and only if there was an odd number of flips</a:t>
              </a:r>
              <a:endParaRPr/>
            </a:p>
            <a:p>
              <a:pPr marL="4780360" marR="0" lvl="8" indent="0" algn="just" rtl="0">
                <a:lnSpc>
                  <a:spcPct val="150000"/>
                </a:lnSpc>
                <a:spcBef>
                  <a:spcPts val="0"/>
                </a:spcBef>
                <a:spcAft>
                  <a:spcPts val="0"/>
                </a:spcAft>
                <a:buClr>
                  <a:schemeClr val="dk1"/>
                </a:buClr>
                <a:buSzPts val="1313"/>
                <a:buFont typeface="Arial"/>
                <a:buNone/>
              </a:pPr>
              <a:endParaRPr sz="1313" b="0" i="0" u="none" strike="noStrike" cap="none">
                <a:solidFill>
                  <a:schemeClr val="dk1"/>
                </a:solidFill>
                <a:latin typeface="Arial"/>
                <a:ea typeface="Arial"/>
                <a:cs typeface="Arial"/>
                <a:sym typeface="Arial"/>
              </a:endParaRPr>
            </a:p>
          </p:txBody>
        </p:sp>
      </p:grpSp>
      <p:grpSp>
        <p:nvGrpSpPr>
          <p:cNvPr id="254" name="Google Shape;254;p34"/>
          <p:cNvGrpSpPr/>
          <p:nvPr/>
        </p:nvGrpSpPr>
        <p:grpSpPr>
          <a:xfrm>
            <a:off x="1082675" y="2025650"/>
            <a:ext cx="2646362" cy="1458912"/>
            <a:chOff x="8060063" y="2072528"/>
            <a:chExt cx="3528220" cy="1944688"/>
          </a:xfrm>
        </p:grpSpPr>
        <p:grpSp>
          <p:nvGrpSpPr>
            <p:cNvPr id="255" name="Google Shape;255;p34"/>
            <p:cNvGrpSpPr/>
            <p:nvPr/>
          </p:nvGrpSpPr>
          <p:grpSpPr>
            <a:xfrm>
              <a:off x="8564095" y="2072528"/>
              <a:ext cx="3024188" cy="1944688"/>
              <a:chOff x="1114425" y="1628775"/>
              <a:chExt cx="3024188" cy="1944688"/>
            </a:xfrm>
          </p:grpSpPr>
          <p:cxnSp>
            <p:nvCxnSpPr>
              <p:cNvPr id="256" name="Google Shape;256;p34"/>
              <p:cNvCxnSpPr/>
              <p:nvPr/>
            </p:nvCxnSpPr>
            <p:spPr>
              <a:xfrm>
                <a:off x="1114425" y="1916113"/>
                <a:ext cx="936625" cy="0"/>
              </a:xfrm>
              <a:prstGeom prst="straightConnector1">
                <a:avLst/>
              </a:prstGeom>
              <a:noFill/>
              <a:ln w="9525" cap="flat" cmpd="sng">
                <a:solidFill>
                  <a:schemeClr val="dk1"/>
                </a:solidFill>
                <a:prstDash val="solid"/>
                <a:miter lim="800000"/>
                <a:headEnd type="none" w="med" len="med"/>
                <a:tailEnd type="none" w="med" len="med"/>
              </a:ln>
            </p:spPr>
          </p:cxnSp>
          <p:cxnSp>
            <p:nvCxnSpPr>
              <p:cNvPr id="257" name="Google Shape;257;p34"/>
              <p:cNvCxnSpPr/>
              <p:nvPr/>
            </p:nvCxnSpPr>
            <p:spPr>
              <a:xfrm>
                <a:off x="1114425" y="1916113"/>
                <a:ext cx="0" cy="504825"/>
              </a:xfrm>
              <a:prstGeom prst="straightConnector1">
                <a:avLst/>
              </a:prstGeom>
              <a:noFill/>
              <a:ln w="9525" cap="flat" cmpd="sng">
                <a:solidFill>
                  <a:schemeClr val="dk1"/>
                </a:solidFill>
                <a:prstDash val="solid"/>
                <a:miter lim="800000"/>
                <a:headEnd type="none" w="med" len="med"/>
                <a:tailEnd type="none" w="med" len="med"/>
              </a:ln>
            </p:spPr>
          </p:cxnSp>
          <p:cxnSp>
            <p:nvCxnSpPr>
              <p:cNvPr id="258" name="Google Shape;258;p34"/>
              <p:cNvCxnSpPr/>
              <p:nvPr/>
            </p:nvCxnSpPr>
            <p:spPr>
              <a:xfrm>
                <a:off x="1114425" y="3068638"/>
                <a:ext cx="0" cy="503237"/>
              </a:xfrm>
              <a:prstGeom prst="straightConnector1">
                <a:avLst/>
              </a:prstGeom>
              <a:noFill/>
              <a:ln w="9525" cap="flat" cmpd="sng">
                <a:solidFill>
                  <a:schemeClr val="dk1"/>
                </a:solidFill>
                <a:prstDash val="solid"/>
                <a:miter lim="800000"/>
                <a:headEnd type="none" w="med" len="med"/>
                <a:tailEnd type="none" w="med" len="med"/>
              </a:ln>
            </p:spPr>
          </p:cxnSp>
          <p:cxnSp>
            <p:nvCxnSpPr>
              <p:cNvPr id="259" name="Google Shape;259;p34"/>
              <p:cNvCxnSpPr/>
              <p:nvPr/>
            </p:nvCxnSpPr>
            <p:spPr>
              <a:xfrm>
                <a:off x="1114425" y="3571875"/>
                <a:ext cx="2736850" cy="1588"/>
              </a:xfrm>
              <a:prstGeom prst="straightConnector1">
                <a:avLst/>
              </a:prstGeom>
              <a:noFill/>
              <a:ln w="9525" cap="flat" cmpd="sng">
                <a:solidFill>
                  <a:schemeClr val="dk1"/>
                </a:solidFill>
                <a:prstDash val="solid"/>
                <a:miter lim="800000"/>
                <a:headEnd type="none" w="med" len="med"/>
                <a:tailEnd type="none" w="med" len="med"/>
              </a:ln>
            </p:spPr>
          </p:cxnSp>
          <p:cxnSp>
            <p:nvCxnSpPr>
              <p:cNvPr id="260" name="Google Shape;260;p34"/>
              <p:cNvCxnSpPr/>
              <p:nvPr/>
            </p:nvCxnSpPr>
            <p:spPr>
              <a:xfrm>
                <a:off x="2843213" y="1916113"/>
                <a:ext cx="1008062" cy="0"/>
              </a:xfrm>
              <a:prstGeom prst="straightConnector1">
                <a:avLst/>
              </a:prstGeom>
              <a:noFill/>
              <a:ln w="9525" cap="flat" cmpd="sng">
                <a:solidFill>
                  <a:schemeClr val="dk1"/>
                </a:solidFill>
                <a:prstDash val="solid"/>
                <a:miter lim="800000"/>
                <a:headEnd type="none" w="med" len="med"/>
                <a:tailEnd type="none" w="med" len="med"/>
              </a:ln>
            </p:spPr>
          </p:cxnSp>
          <p:cxnSp>
            <p:nvCxnSpPr>
              <p:cNvPr id="261" name="Google Shape;261;p34"/>
              <p:cNvCxnSpPr/>
              <p:nvPr/>
            </p:nvCxnSpPr>
            <p:spPr>
              <a:xfrm>
                <a:off x="3849688" y="1916113"/>
                <a:ext cx="0" cy="1655762"/>
              </a:xfrm>
              <a:prstGeom prst="straightConnector1">
                <a:avLst/>
              </a:prstGeom>
              <a:noFill/>
              <a:ln w="9525" cap="flat" cmpd="sng">
                <a:solidFill>
                  <a:schemeClr val="dk1"/>
                </a:solidFill>
                <a:prstDash val="solid"/>
                <a:miter lim="800000"/>
                <a:headEnd type="none" w="med" len="med"/>
                <a:tailEnd type="none" w="med" len="med"/>
              </a:ln>
            </p:spPr>
          </p:cxnSp>
          <p:cxnSp>
            <p:nvCxnSpPr>
              <p:cNvPr id="262" name="Google Shape;262;p34"/>
              <p:cNvCxnSpPr/>
              <p:nvPr/>
            </p:nvCxnSpPr>
            <p:spPr>
              <a:xfrm rot="10800000" flipH="1">
                <a:off x="2090738" y="1628775"/>
                <a:ext cx="647700" cy="287338"/>
              </a:xfrm>
              <a:prstGeom prst="straightConnector1">
                <a:avLst/>
              </a:prstGeom>
              <a:noFill/>
              <a:ln w="9525" cap="flat" cmpd="sng">
                <a:solidFill>
                  <a:schemeClr val="dk1"/>
                </a:solidFill>
                <a:prstDash val="solid"/>
                <a:miter lim="800000"/>
                <a:headEnd type="none" w="med" len="med"/>
                <a:tailEnd type="none" w="med" len="med"/>
              </a:ln>
            </p:spPr>
          </p:cxnSp>
          <p:sp>
            <p:nvSpPr>
              <p:cNvPr id="263" name="Google Shape;263;p34"/>
              <p:cNvSpPr/>
              <p:nvPr/>
            </p:nvSpPr>
            <p:spPr>
              <a:xfrm>
                <a:off x="2057400" y="1889125"/>
                <a:ext cx="71438" cy="71438"/>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4" name="Google Shape;264;p34"/>
              <p:cNvSpPr/>
              <p:nvPr/>
            </p:nvSpPr>
            <p:spPr>
              <a:xfrm>
                <a:off x="2820988" y="1889125"/>
                <a:ext cx="71437" cy="71438"/>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5" name="Google Shape;265;p34"/>
              <p:cNvSpPr/>
              <p:nvPr/>
            </p:nvSpPr>
            <p:spPr>
              <a:xfrm>
                <a:off x="3559175" y="2276475"/>
                <a:ext cx="579438" cy="869950"/>
              </a:xfrm>
              <a:custGeom>
                <a:avLst/>
                <a:gdLst/>
                <a:ahLst/>
                <a:cxnLst/>
                <a:rect l="l" t="t" r="r" b="b"/>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66" name="Google Shape;266;p34"/>
            <p:cNvSpPr txBox="1"/>
            <p:nvPr/>
          </p:nvSpPr>
          <p:spPr>
            <a:xfrm>
              <a:off x="8060063" y="2857598"/>
              <a:ext cx="1007458" cy="64752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a:solidFill>
                    <a:schemeClr val="dk1"/>
                  </a:solidFill>
                  <a:latin typeface="Arial"/>
                  <a:ea typeface="Arial"/>
                  <a:cs typeface="Arial"/>
                  <a:sym typeface="Arial"/>
                </a:rPr>
                <a:t>BATTERY</a:t>
              </a:r>
              <a:endParaRPr/>
            </a:p>
          </p:txBody>
        </p:sp>
      </p:grpSp>
      <p:grpSp>
        <p:nvGrpSpPr>
          <p:cNvPr id="267" name="Google Shape;267;p34"/>
          <p:cNvGrpSpPr/>
          <p:nvPr/>
        </p:nvGrpSpPr>
        <p:grpSpPr>
          <a:xfrm>
            <a:off x="935037" y="4222750"/>
            <a:ext cx="2576512" cy="1128712"/>
            <a:chOff x="4902607" y="2054225"/>
            <a:chExt cx="3436531" cy="1505267"/>
          </a:xfrm>
        </p:grpSpPr>
        <p:sp>
          <p:nvSpPr>
            <p:cNvPr id="268" name="Google Shape;268;p34"/>
            <p:cNvSpPr/>
            <p:nvPr/>
          </p:nvSpPr>
          <p:spPr>
            <a:xfrm>
              <a:off x="5976938" y="2446338"/>
              <a:ext cx="609600" cy="6096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9" name="Google Shape;269;p34"/>
            <p:cNvSpPr/>
            <p:nvPr/>
          </p:nvSpPr>
          <p:spPr>
            <a:xfrm>
              <a:off x="7729538" y="2370138"/>
              <a:ext cx="609600" cy="6096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0" name="Google Shape;270;p34"/>
            <p:cNvSpPr/>
            <p:nvPr/>
          </p:nvSpPr>
          <p:spPr>
            <a:xfrm>
              <a:off x="6510338" y="2420938"/>
              <a:ext cx="1295400" cy="1016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1" name="Google Shape;271;p34"/>
            <p:cNvSpPr/>
            <p:nvPr/>
          </p:nvSpPr>
          <p:spPr>
            <a:xfrm rot="10800000" flipH="1">
              <a:off x="6586538" y="2890838"/>
              <a:ext cx="1295400" cy="177800"/>
            </a:xfrm>
            <a:custGeom>
              <a:avLst/>
              <a:gdLst/>
              <a:ahLst/>
              <a:cxnLst/>
              <a:rect l="l" t="t" r="r" b="b"/>
              <a:pathLst>
                <a:path w="816" h="200" extrusionOk="0">
                  <a:moveTo>
                    <a:pt x="0" y="200"/>
                  </a:moveTo>
                  <a:cubicBezTo>
                    <a:pt x="124" y="108"/>
                    <a:pt x="248" y="16"/>
                    <a:pt x="384" y="8"/>
                  </a:cubicBezTo>
                  <a:cubicBezTo>
                    <a:pt x="520" y="0"/>
                    <a:pt x="668" y="76"/>
                    <a:pt x="816"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72" name="Google Shape;272;p34"/>
            <p:cNvCxnSpPr/>
            <p:nvPr/>
          </p:nvCxnSpPr>
          <p:spPr>
            <a:xfrm>
              <a:off x="5595938" y="2751138"/>
              <a:ext cx="381000" cy="0"/>
            </a:xfrm>
            <a:prstGeom prst="straightConnector1">
              <a:avLst/>
            </a:prstGeom>
            <a:noFill/>
            <a:ln w="9525" cap="flat" cmpd="sng">
              <a:solidFill>
                <a:schemeClr val="dk1"/>
              </a:solidFill>
              <a:prstDash val="solid"/>
              <a:miter lim="800000"/>
              <a:headEnd type="none" w="med" len="med"/>
              <a:tailEnd type="triangle" w="med" len="med"/>
            </a:ln>
          </p:spPr>
        </p:cxnSp>
        <p:sp>
          <p:nvSpPr>
            <p:cNvPr id="273" name="Google Shape;273;p34"/>
            <p:cNvSpPr txBox="1"/>
            <p:nvPr/>
          </p:nvSpPr>
          <p:spPr>
            <a:xfrm>
              <a:off x="5987853" y="2565399"/>
              <a:ext cx="598883" cy="492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Garamond"/>
                <a:buNone/>
              </a:pPr>
              <a:r>
                <a:rPr lang="en-US" sz="1800" b="0" i="0" u="none">
                  <a:solidFill>
                    <a:schemeClr val="dk1"/>
                  </a:solidFill>
                  <a:latin typeface="Garamond"/>
                  <a:ea typeface="Garamond"/>
                  <a:cs typeface="Garamond"/>
                  <a:sym typeface="Garamond"/>
                </a:rPr>
                <a:t>off</a:t>
              </a:r>
              <a:endParaRPr/>
            </a:p>
          </p:txBody>
        </p:sp>
        <p:sp>
          <p:nvSpPr>
            <p:cNvPr id="274" name="Google Shape;274;p34"/>
            <p:cNvSpPr txBox="1"/>
            <p:nvPr/>
          </p:nvSpPr>
          <p:spPr>
            <a:xfrm>
              <a:off x="7752026" y="2492375"/>
              <a:ext cx="558272" cy="492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Garamond"/>
                <a:buNone/>
              </a:pPr>
              <a:r>
                <a:rPr lang="en-US" sz="1800" b="0" i="0" u="none">
                  <a:solidFill>
                    <a:schemeClr val="dk1"/>
                  </a:solidFill>
                  <a:latin typeface="Garamond"/>
                  <a:ea typeface="Garamond"/>
                  <a:cs typeface="Garamond"/>
                  <a:sym typeface="Garamond"/>
                </a:rPr>
                <a:t>on</a:t>
              </a:r>
              <a:endParaRPr/>
            </a:p>
          </p:txBody>
        </p:sp>
        <p:sp>
          <p:nvSpPr>
            <p:cNvPr id="275" name="Google Shape;275;p34"/>
            <p:cNvSpPr txBox="1"/>
            <p:nvPr/>
          </p:nvSpPr>
          <p:spPr>
            <a:xfrm>
              <a:off x="4902607" y="2557463"/>
              <a:ext cx="773888" cy="492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Garamond"/>
                <a:buNone/>
              </a:pPr>
              <a:r>
                <a:rPr lang="en-US" sz="1800" b="0" i="0" u="none">
                  <a:solidFill>
                    <a:schemeClr val="dk1"/>
                  </a:solidFill>
                  <a:latin typeface="Garamond"/>
                  <a:ea typeface="Garamond"/>
                  <a:cs typeface="Garamond"/>
                  <a:sym typeface="Garamond"/>
                </a:rPr>
                <a:t>start</a:t>
              </a:r>
              <a:endParaRPr/>
            </a:p>
          </p:txBody>
        </p:sp>
        <p:sp>
          <p:nvSpPr>
            <p:cNvPr id="276" name="Google Shape;276;p34"/>
            <p:cNvSpPr txBox="1"/>
            <p:nvPr/>
          </p:nvSpPr>
          <p:spPr>
            <a:xfrm>
              <a:off x="7027718" y="2054225"/>
              <a:ext cx="314616" cy="492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Garamond"/>
                <a:buNone/>
              </a:pPr>
              <a:r>
                <a:rPr lang="en-US" sz="1800" b="0" i="1" u="none">
                  <a:solidFill>
                    <a:schemeClr val="dk1"/>
                  </a:solidFill>
                  <a:latin typeface="Garamond"/>
                  <a:ea typeface="Garamond"/>
                  <a:cs typeface="Garamond"/>
                  <a:sym typeface="Garamond"/>
                </a:rPr>
                <a:t>f</a:t>
              </a:r>
              <a:endParaRPr/>
            </a:p>
          </p:txBody>
        </p:sp>
        <p:sp>
          <p:nvSpPr>
            <p:cNvPr id="277" name="Google Shape;277;p34"/>
            <p:cNvSpPr txBox="1"/>
            <p:nvPr/>
          </p:nvSpPr>
          <p:spPr>
            <a:xfrm>
              <a:off x="7011842" y="3067050"/>
              <a:ext cx="314616" cy="492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Garamond"/>
                <a:buNone/>
              </a:pPr>
              <a:r>
                <a:rPr lang="en-US" sz="1800" b="0" i="1" u="none">
                  <a:solidFill>
                    <a:schemeClr val="dk1"/>
                  </a:solidFill>
                  <a:latin typeface="Garamond"/>
                  <a:ea typeface="Garamond"/>
                  <a:cs typeface="Garamond"/>
                  <a:sym typeface="Garamond"/>
                </a:rPr>
                <a:t>f</a:t>
              </a:r>
              <a:endParaRPr/>
            </a:p>
          </p:txBody>
        </p:sp>
      </p:grpSp>
      <p:sp>
        <p:nvSpPr>
          <p:cNvPr id="278" name="Google Shape;278;p34"/>
          <p:cNvSpPr/>
          <p:nvPr/>
        </p:nvSpPr>
        <p:spPr>
          <a:xfrm>
            <a:off x="3111500" y="4535487"/>
            <a:ext cx="342900" cy="32385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9" name="Google Shape;279;p3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a:t>
            </a:fld>
            <a:endParaRPr/>
          </a:p>
        </p:txBody>
      </p:sp>
      <p:sp>
        <p:nvSpPr>
          <p:cNvPr id="280" name="Google Shape;280;p34"/>
          <p:cNvSpPr txBox="1">
            <a:spLocks noGrp="1"/>
          </p:cNvSpPr>
          <p:nvPr>
            <p:ph type="body" idx="1"/>
          </p:nvPr>
        </p:nvSpPr>
        <p:spPr>
          <a:xfrm>
            <a:off x="6584950" y="1819275"/>
            <a:ext cx="2330450" cy="3035300"/>
          </a:xfrm>
          <a:prstGeom prst="rect">
            <a:avLst/>
          </a:prstGeom>
          <a:noFill/>
          <a:ln>
            <a:noFill/>
          </a:ln>
        </p:spPr>
        <p:txBody>
          <a:bodyPr spcFirstLastPara="1" wrap="square" lIns="0" tIns="45700" rIns="0" bIns="45700" anchor="t" anchorCtr="0">
            <a:spAutoFit/>
          </a:bodyPr>
          <a:lstStyle/>
          <a:p>
            <a:pPr marL="0" marR="0" lvl="0" indent="0" algn="l" rtl="0">
              <a:lnSpc>
                <a:spcPct val="90000"/>
              </a:lnSpc>
              <a:spcBef>
                <a:spcPts val="0"/>
              </a:spcBef>
              <a:spcAft>
                <a:spcPts val="0"/>
              </a:spcAft>
              <a:buClr>
                <a:schemeClr val="accent1"/>
              </a:buClr>
              <a:buSzPts val="1300"/>
              <a:buFont typeface="Calibri"/>
              <a:buNone/>
            </a:pPr>
            <a:r>
              <a:rPr lang="en-US" sz="1300" b="1" i="0" u="none" strike="noStrike" cap="none">
                <a:solidFill>
                  <a:schemeClr val="dk1"/>
                </a:solidFill>
                <a:latin typeface="Arial"/>
                <a:ea typeface="Arial"/>
                <a:cs typeface="Arial"/>
                <a:sym typeface="Arial"/>
              </a:rPr>
              <a:t>OTHER EXAMPLES</a:t>
            </a:r>
            <a:endParaRPr/>
          </a:p>
          <a:p>
            <a:pPr marL="0" marR="0" lvl="0" indent="-82550" algn="l" rtl="0">
              <a:lnSpc>
                <a:spcPct val="90000"/>
              </a:lnSpc>
              <a:spcBef>
                <a:spcPts val="1400"/>
              </a:spcBef>
              <a:spcAft>
                <a:spcPts val="0"/>
              </a:spcAft>
              <a:buClr>
                <a:schemeClr val="accent1"/>
              </a:buClr>
              <a:buSzPts val="1300"/>
              <a:buFont typeface="Calibri"/>
              <a:buAutoNum type="arabicPeriod"/>
            </a:pPr>
            <a:r>
              <a:rPr lang="en-US" sz="1300" b="0" i="0" u="none" strike="noStrike" cap="none">
                <a:solidFill>
                  <a:schemeClr val="dk1"/>
                </a:solidFill>
                <a:latin typeface="Arial"/>
                <a:ea typeface="Arial"/>
                <a:cs typeface="Arial"/>
                <a:sym typeface="Arial"/>
              </a:rPr>
              <a:t>Electric Switch</a:t>
            </a:r>
            <a:endParaRPr/>
          </a:p>
          <a:p>
            <a:pPr marL="0" marR="0" lvl="0" indent="-82550" algn="l" rtl="0">
              <a:lnSpc>
                <a:spcPct val="90000"/>
              </a:lnSpc>
              <a:spcBef>
                <a:spcPts val="1400"/>
              </a:spcBef>
              <a:spcAft>
                <a:spcPts val="0"/>
              </a:spcAft>
              <a:buClr>
                <a:schemeClr val="accent1"/>
              </a:buClr>
              <a:buSzPts val="1300"/>
              <a:buFont typeface="Calibri"/>
              <a:buAutoNum type="arabicPeriod"/>
            </a:pPr>
            <a:r>
              <a:rPr lang="en-US" sz="1300" b="0" i="0" u="none" strike="noStrike" cap="none">
                <a:solidFill>
                  <a:schemeClr val="dk1"/>
                </a:solidFill>
                <a:latin typeface="Arial"/>
                <a:ea typeface="Arial"/>
                <a:cs typeface="Arial"/>
                <a:sym typeface="Arial"/>
              </a:rPr>
              <a:t>Fan Regulator </a:t>
            </a:r>
            <a:endParaRPr/>
          </a:p>
          <a:p>
            <a:pPr marL="0" marR="0" lvl="0" indent="-82550" algn="l" rtl="0">
              <a:lnSpc>
                <a:spcPct val="90000"/>
              </a:lnSpc>
              <a:spcBef>
                <a:spcPts val="1400"/>
              </a:spcBef>
              <a:spcAft>
                <a:spcPts val="0"/>
              </a:spcAft>
              <a:buClr>
                <a:schemeClr val="accent1"/>
              </a:buClr>
              <a:buSzPts val="1300"/>
              <a:buFont typeface="Calibri"/>
              <a:buAutoNum type="arabicPeriod"/>
            </a:pPr>
            <a:r>
              <a:rPr lang="en-US" sz="1300" b="0" i="0" u="none" strike="noStrike" cap="none">
                <a:solidFill>
                  <a:schemeClr val="dk1"/>
                </a:solidFill>
                <a:latin typeface="Arial"/>
                <a:ea typeface="Arial"/>
                <a:cs typeface="Arial"/>
                <a:sym typeface="Arial"/>
              </a:rPr>
              <a:t>Automatic door controller</a:t>
            </a:r>
            <a:endParaRPr/>
          </a:p>
          <a:p>
            <a:pPr marL="0" marR="0" lvl="0" indent="-82550" algn="l" rtl="0">
              <a:lnSpc>
                <a:spcPct val="90000"/>
              </a:lnSpc>
              <a:spcBef>
                <a:spcPts val="1400"/>
              </a:spcBef>
              <a:spcAft>
                <a:spcPts val="0"/>
              </a:spcAft>
              <a:buClr>
                <a:schemeClr val="accent1"/>
              </a:buClr>
              <a:buSzPts val="1300"/>
              <a:buFont typeface="Calibri"/>
              <a:buAutoNum type="arabicPeriod"/>
            </a:pPr>
            <a:r>
              <a:rPr lang="en-US" sz="1300" b="0" i="0" u="none" strike="noStrike" cap="none">
                <a:solidFill>
                  <a:schemeClr val="dk1"/>
                </a:solidFill>
                <a:latin typeface="Arial"/>
                <a:ea typeface="Arial"/>
                <a:cs typeface="Arial"/>
                <a:sym typeface="Arial"/>
              </a:rPr>
              <a:t>Binary string with divisible by 4</a:t>
            </a:r>
            <a:endParaRPr/>
          </a:p>
          <a:p>
            <a:pPr marL="0" marR="0" lvl="0" indent="0" algn="l" rtl="0">
              <a:lnSpc>
                <a:spcPct val="90000"/>
              </a:lnSpc>
              <a:spcBef>
                <a:spcPts val="1400"/>
              </a:spcBef>
              <a:spcAft>
                <a:spcPts val="0"/>
              </a:spcAft>
              <a:buClr>
                <a:schemeClr val="accent1"/>
              </a:buClr>
              <a:buSzPts val="2800"/>
              <a:buFont typeface="Calibri"/>
              <a:buNone/>
            </a:pPr>
            <a:endParaRPr sz="2800" b="0" i="0" u="none" strike="noStrike" cap="none">
              <a:solidFill>
                <a:srgbClr val="404040"/>
              </a:solidFill>
              <a:latin typeface="Times New Roman"/>
              <a:ea typeface="Times New Roman"/>
              <a:cs typeface="Times New Roman"/>
              <a:sym typeface="Times New Roman"/>
            </a:endParaRPr>
          </a:p>
          <a:p>
            <a:pPr marL="90488" marR="0" lvl="0" indent="0" algn="l" rtl="0">
              <a:lnSpc>
                <a:spcPct val="90000"/>
              </a:lnSpc>
              <a:spcBef>
                <a:spcPts val="1400"/>
              </a:spcBef>
              <a:spcAft>
                <a:spcPts val="0"/>
              </a:spcAft>
              <a:buClr>
                <a:schemeClr val="accent1"/>
              </a:buClr>
              <a:buSzPts val="2800"/>
              <a:buFont typeface="Calibri"/>
              <a:buNone/>
            </a:pPr>
            <a:endParaRPr sz="2800" b="0" i="0" u="none">
              <a:solidFill>
                <a:srgbClr val="404040"/>
              </a:solidFill>
              <a:latin typeface="Times New Roman"/>
              <a:ea typeface="Times New Roman"/>
              <a:cs typeface="Times New Roman"/>
              <a:sym typeface="Times New Roman"/>
            </a:endParaRPr>
          </a:p>
        </p:txBody>
      </p:sp>
      <p:pic>
        <p:nvPicPr>
          <p:cNvPr id="284" name="Google Shape;284;p34"/>
          <p:cNvPicPr preferRelativeResize="0"/>
          <p:nvPr/>
        </p:nvPicPr>
        <p:blipFill/>
        <p:spPr>
          <a:xfrm>
            <a:off x="47521813" y="37865050"/>
            <a:ext cx="0" cy="0"/>
          </a:xfrm>
          <a:prstGeom prst="rect">
            <a:avLst/>
          </a:prstGeom>
          <a:noFill/>
          <a:ln>
            <a:noFill/>
          </a:ln>
        </p:spPr>
      </p:pic>
      <p:pic>
        <p:nvPicPr>
          <p:cNvPr id="286" name="Google Shape;286;p34"/>
          <p:cNvPicPr preferRelativeResize="0"/>
          <p:nvPr/>
        </p:nvPicPr>
        <p:blipFill rotWithShape="1">
          <a:blip r:embed="rId3">
            <a:alphaModFix/>
          </a:blip>
          <a:srcRect/>
          <a:stretch/>
        </p:blipFill>
        <p:spPr>
          <a:xfrm>
            <a:off x="1473200" y="4821237"/>
            <a:ext cx="314325" cy="28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96"/>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70</a:t>
            </a:fld>
            <a:endParaRPr/>
          </a:p>
        </p:txBody>
      </p:sp>
      <p:sp>
        <p:nvSpPr>
          <p:cNvPr id="869" name="Google Shape;869;p96"/>
          <p:cNvSpPr txBox="1"/>
          <p:nvPr/>
        </p:nvSpPr>
        <p:spPr>
          <a:xfrm>
            <a:off x="152400" y="152400"/>
            <a:ext cx="83820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SIMPLIFICATION OF REGULAR EXPRESSIONS</a:t>
            </a:r>
            <a:endParaRPr/>
          </a:p>
        </p:txBody>
      </p:sp>
      <p:pic>
        <p:nvPicPr>
          <p:cNvPr id="870" name="Google Shape;870;p96"/>
          <p:cNvPicPr preferRelativeResize="0"/>
          <p:nvPr/>
        </p:nvPicPr>
        <p:blipFill rotWithShape="1">
          <a:blip r:embed="rId3">
            <a:alphaModFix/>
          </a:blip>
          <a:srcRect/>
          <a:stretch/>
        </p:blipFill>
        <p:spPr>
          <a:xfrm>
            <a:off x="571500" y="642937"/>
            <a:ext cx="6291262" cy="5610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97"/>
          <p:cNvSpPr txBox="1">
            <a:spLocks noGrp="1"/>
          </p:cNvSpPr>
          <p:nvPr>
            <p:ph type="title"/>
          </p:nvPr>
        </p:nvSpPr>
        <p:spPr>
          <a:xfrm>
            <a:off x="714375" y="285750"/>
            <a:ext cx="7543800" cy="1000125"/>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404040"/>
              </a:buClr>
              <a:buSzPts val="4800"/>
              <a:buFont typeface="Calibri"/>
              <a:buNone/>
            </a:pPr>
            <a:r>
              <a:rPr lang="en-US" sz="4800" b="0" i="0" u="none">
                <a:solidFill>
                  <a:srgbClr val="404040"/>
                </a:solidFill>
                <a:latin typeface="Calibri"/>
                <a:ea typeface="Calibri"/>
                <a:cs typeface="Calibri"/>
                <a:sym typeface="Calibri"/>
              </a:rPr>
              <a:t>Rij</a:t>
            </a:r>
            <a:r>
              <a:rPr lang="en-US" sz="4800" b="0" i="0" u="none" baseline="30000">
                <a:solidFill>
                  <a:srgbClr val="404040"/>
                </a:solidFill>
                <a:latin typeface="Calibri"/>
                <a:ea typeface="Calibri"/>
                <a:cs typeface="Calibri"/>
                <a:sym typeface="Calibri"/>
              </a:rPr>
              <a:t>k</a:t>
            </a:r>
            <a:r>
              <a:rPr lang="en-US" sz="4800" b="0" i="0" u="none">
                <a:solidFill>
                  <a:srgbClr val="404040"/>
                </a:solidFill>
                <a:latin typeface="Calibri"/>
                <a:ea typeface="Calibri"/>
                <a:cs typeface="Calibri"/>
                <a:sym typeface="Calibri"/>
              </a:rPr>
              <a:t> Formula</a:t>
            </a:r>
            <a:endParaRPr/>
          </a:p>
        </p:txBody>
      </p:sp>
      <p:sp>
        <p:nvSpPr>
          <p:cNvPr id="876" name="Google Shape;876;p97"/>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71</a:t>
            </a:fld>
            <a:endParaRPr/>
          </a:p>
        </p:txBody>
      </p:sp>
      <p:pic>
        <p:nvPicPr>
          <p:cNvPr id="877" name="Google Shape;877;p97"/>
          <p:cNvPicPr preferRelativeResize="0"/>
          <p:nvPr/>
        </p:nvPicPr>
        <p:blipFill rotWithShape="1">
          <a:blip r:embed="rId3">
            <a:alphaModFix/>
          </a:blip>
          <a:srcRect/>
          <a:stretch/>
        </p:blipFill>
        <p:spPr>
          <a:xfrm>
            <a:off x="571500" y="2000250"/>
            <a:ext cx="2476500" cy="638175"/>
          </a:xfrm>
          <a:prstGeom prst="rect">
            <a:avLst/>
          </a:prstGeom>
          <a:noFill/>
          <a:ln>
            <a:noFill/>
          </a:ln>
        </p:spPr>
      </p:pic>
      <p:sp>
        <p:nvSpPr>
          <p:cNvPr id="878" name="Google Shape;878;p97"/>
          <p:cNvSpPr txBox="1"/>
          <p:nvPr/>
        </p:nvSpPr>
        <p:spPr>
          <a:xfrm>
            <a:off x="357187" y="1428750"/>
            <a:ext cx="4214812"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At k=0</a:t>
            </a:r>
            <a:endParaRPr/>
          </a:p>
        </p:txBody>
      </p:sp>
      <p:sp>
        <p:nvSpPr>
          <p:cNvPr id="879" name="Google Shape;879;p97"/>
          <p:cNvSpPr txBox="1"/>
          <p:nvPr/>
        </p:nvSpPr>
        <p:spPr>
          <a:xfrm>
            <a:off x="428625" y="3000375"/>
            <a:ext cx="29289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At K ! =0</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880" name="Google Shape;880;p97"/>
          <p:cNvPicPr preferRelativeResize="0"/>
          <p:nvPr/>
        </p:nvPicPr>
        <p:blipFill rotWithShape="1">
          <a:blip r:embed="rId4">
            <a:alphaModFix/>
          </a:blip>
          <a:srcRect/>
          <a:stretch/>
        </p:blipFill>
        <p:spPr>
          <a:xfrm>
            <a:off x="1154906" y="3786187"/>
            <a:ext cx="3786187" cy="4413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9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72</a:t>
            </a:fld>
            <a:endParaRPr/>
          </a:p>
        </p:txBody>
      </p:sp>
      <p:pic>
        <p:nvPicPr>
          <p:cNvPr id="886" name="Google Shape;886;p98"/>
          <p:cNvPicPr preferRelativeResize="0"/>
          <p:nvPr/>
        </p:nvPicPr>
        <p:blipFill rotWithShape="1">
          <a:blip r:embed="rId3">
            <a:alphaModFix/>
          </a:blip>
          <a:srcRect/>
          <a:stretch/>
        </p:blipFill>
        <p:spPr>
          <a:xfrm>
            <a:off x="1857375" y="357187"/>
            <a:ext cx="5500687" cy="1323975"/>
          </a:xfrm>
          <a:prstGeom prst="rect">
            <a:avLst/>
          </a:prstGeom>
          <a:noFill/>
          <a:ln>
            <a:noFill/>
          </a:ln>
        </p:spPr>
      </p:pic>
      <p:sp>
        <p:nvSpPr>
          <p:cNvPr id="887" name="Google Shape;887;p98"/>
          <p:cNvSpPr txBox="1"/>
          <p:nvPr/>
        </p:nvSpPr>
        <p:spPr>
          <a:xfrm>
            <a:off x="0" y="0"/>
            <a:ext cx="8929687"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Convert this given DFA to RE.</a:t>
            </a:r>
            <a:endParaRPr/>
          </a:p>
        </p:txBody>
      </p:sp>
      <p:sp>
        <p:nvSpPr>
          <p:cNvPr id="888" name="Google Shape;888;p98"/>
          <p:cNvSpPr txBox="1"/>
          <p:nvPr/>
        </p:nvSpPr>
        <p:spPr>
          <a:xfrm>
            <a:off x="534608" y="1576386"/>
            <a:ext cx="4786312"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K=0,1,2 </a:t>
            </a:r>
            <a:endParaRPr dirty="0"/>
          </a:p>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(n+1 states)</a:t>
            </a:r>
            <a:endParaRPr dirty="0"/>
          </a:p>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Final RE will be R</a:t>
            </a:r>
            <a:r>
              <a:rPr lang="en-US" sz="1800" b="0" i="0" u="none" baseline="30000" dirty="0">
                <a:solidFill>
                  <a:schemeClr val="dk1"/>
                </a:solidFill>
                <a:latin typeface="Arial"/>
                <a:ea typeface="Arial"/>
                <a:cs typeface="Arial"/>
                <a:sym typeface="Arial"/>
              </a:rPr>
              <a:t>2</a:t>
            </a:r>
            <a:r>
              <a:rPr lang="en-US" sz="1800" b="0" i="0" u="none" dirty="0">
                <a:solidFill>
                  <a:schemeClr val="dk1"/>
                </a:solidFill>
                <a:latin typeface="Arial"/>
                <a:ea typeface="Arial"/>
                <a:cs typeface="Arial"/>
                <a:sym typeface="Arial"/>
              </a:rPr>
              <a:t> </a:t>
            </a:r>
            <a:r>
              <a:rPr lang="en-US" sz="1800" b="0" i="0" u="none" baseline="-25000" dirty="0">
                <a:solidFill>
                  <a:schemeClr val="dk1"/>
                </a:solidFill>
                <a:latin typeface="Arial"/>
                <a:ea typeface="Arial"/>
                <a:cs typeface="Arial"/>
                <a:sym typeface="Arial"/>
              </a:rPr>
              <a:t>12</a:t>
            </a:r>
            <a:endParaRPr dirty="0"/>
          </a:p>
        </p:txBody>
      </p:sp>
      <p:pic>
        <p:nvPicPr>
          <p:cNvPr id="889" name="Google Shape;889;p98"/>
          <p:cNvPicPr preferRelativeResize="0"/>
          <p:nvPr/>
        </p:nvPicPr>
        <p:blipFill rotWithShape="1">
          <a:blip r:embed="rId4">
            <a:alphaModFix/>
          </a:blip>
          <a:srcRect/>
          <a:stretch/>
        </p:blipFill>
        <p:spPr>
          <a:xfrm>
            <a:off x="0" y="2500312"/>
            <a:ext cx="3786187" cy="364331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9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73</a:t>
            </a:fld>
            <a:endParaRPr/>
          </a:p>
        </p:txBody>
      </p:sp>
      <p:pic>
        <p:nvPicPr>
          <p:cNvPr id="895" name="Google Shape;895;p99"/>
          <p:cNvPicPr preferRelativeResize="0"/>
          <p:nvPr/>
        </p:nvPicPr>
        <p:blipFill rotWithShape="1">
          <a:blip r:embed="rId3">
            <a:alphaModFix/>
          </a:blip>
          <a:srcRect/>
          <a:stretch/>
        </p:blipFill>
        <p:spPr>
          <a:xfrm>
            <a:off x="357187" y="285750"/>
            <a:ext cx="7072312" cy="2659062"/>
          </a:xfrm>
          <a:prstGeom prst="rect">
            <a:avLst/>
          </a:prstGeom>
          <a:noFill/>
          <a:ln>
            <a:noFill/>
          </a:ln>
        </p:spPr>
      </p:pic>
      <p:pic>
        <p:nvPicPr>
          <p:cNvPr id="896" name="Google Shape;896;p99"/>
          <p:cNvPicPr preferRelativeResize="0"/>
          <p:nvPr/>
        </p:nvPicPr>
        <p:blipFill rotWithShape="1">
          <a:blip r:embed="rId4">
            <a:alphaModFix/>
          </a:blip>
          <a:srcRect/>
          <a:stretch/>
        </p:blipFill>
        <p:spPr>
          <a:xfrm>
            <a:off x="285750" y="2857500"/>
            <a:ext cx="7858125" cy="3024187"/>
          </a:xfrm>
          <a:prstGeom prst="rect">
            <a:avLst/>
          </a:prstGeom>
          <a:noFill/>
          <a:ln>
            <a:noFill/>
          </a:ln>
        </p:spPr>
      </p:pic>
      <p:pic>
        <p:nvPicPr>
          <p:cNvPr id="897" name="Google Shape;897;p99"/>
          <p:cNvPicPr preferRelativeResize="0"/>
          <p:nvPr/>
        </p:nvPicPr>
        <p:blipFill rotWithShape="1">
          <a:blip r:embed="rId5">
            <a:alphaModFix/>
          </a:blip>
          <a:srcRect/>
          <a:stretch/>
        </p:blipFill>
        <p:spPr>
          <a:xfrm>
            <a:off x="2214562" y="5929312"/>
            <a:ext cx="3357562" cy="70961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74</a:t>
            </a:fld>
            <a:endParaRPr/>
          </a:p>
        </p:txBody>
      </p:sp>
      <p:sp>
        <p:nvSpPr>
          <p:cNvPr id="903" name="Google Shape;903;p100"/>
          <p:cNvSpPr txBox="1"/>
          <p:nvPr/>
        </p:nvSpPr>
        <p:spPr>
          <a:xfrm>
            <a:off x="0" y="0"/>
            <a:ext cx="8929687"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Convert this given DFA to RE.</a:t>
            </a:r>
            <a:endParaRPr/>
          </a:p>
        </p:txBody>
      </p:sp>
      <p:pic>
        <p:nvPicPr>
          <p:cNvPr id="904" name="Google Shape;904;p100"/>
          <p:cNvPicPr preferRelativeResize="0"/>
          <p:nvPr/>
        </p:nvPicPr>
        <p:blipFill rotWithShape="1">
          <a:blip r:embed="rId3">
            <a:alphaModFix/>
          </a:blip>
          <a:srcRect/>
          <a:stretch/>
        </p:blipFill>
        <p:spPr>
          <a:xfrm>
            <a:off x="1071562" y="271462"/>
            <a:ext cx="5286375" cy="2343150"/>
          </a:xfrm>
          <a:prstGeom prst="rect">
            <a:avLst/>
          </a:prstGeom>
          <a:noFill/>
          <a:ln>
            <a:noFill/>
          </a:ln>
        </p:spPr>
      </p:pic>
      <p:sp>
        <p:nvSpPr>
          <p:cNvPr id="905" name="Google Shape;905;p100"/>
          <p:cNvSpPr txBox="1"/>
          <p:nvPr/>
        </p:nvSpPr>
        <p:spPr>
          <a:xfrm>
            <a:off x="357187" y="2571750"/>
            <a:ext cx="4786312"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K=0,1,2,3 </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(n+1 states)</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Final RE will be R</a:t>
            </a:r>
            <a:r>
              <a:rPr lang="en-US" sz="1800" b="0" i="0" u="none" baseline="30000">
                <a:solidFill>
                  <a:schemeClr val="dk1"/>
                </a:solidFill>
                <a:latin typeface="Arial"/>
                <a:ea typeface="Arial"/>
                <a:cs typeface="Arial"/>
                <a:sym typeface="Arial"/>
              </a:rPr>
              <a:t>3</a:t>
            </a:r>
            <a:r>
              <a:rPr lang="en-US" sz="1800" b="0" i="0" u="none">
                <a:solidFill>
                  <a:schemeClr val="dk1"/>
                </a:solidFill>
                <a:latin typeface="Arial"/>
                <a:ea typeface="Arial"/>
                <a:cs typeface="Arial"/>
                <a:sym typeface="Arial"/>
              </a:rPr>
              <a:t> </a:t>
            </a:r>
            <a:r>
              <a:rPr lang="en-US" sz="1800" b="0" i="0" u="none" baseline="-25000">
                <a:solidFill>
                  <a:schemeClr val="dk1"/>
                </a:solidFill>
                <a:latin typeface="Arial"/>
                <a:ea typeface="Arial"/>
                <a:cs typeface="Arial"/>
                <a:sym typeface="Arial"/>
              </a:rPr>
              <a:t>13</a:t>
            </a:r>
            <a:r>
              <a:rPr lang="en-US" sz="1800" b="0" i="0" u="none">
                <a:solidFill>
                  <a:schemeClr val="dk1"/>
                </a:solidFill>
                <a:latin typeface="Arial"/>
                <a:ea typeface="Arial"/>
                <a:cs typeface="Arial"/>
                <a:sym typeface="Arial"/>
              </a:rPr>
              <a:t> + R</a:t>
            </a:r>
            <a:r>
              <a:rPr lang="en-US" sz="1800" b="0" i="0" u="none" baseline="30000">
                <a:solidFill>
                  <a:schemeClr val="dk1"/>
                </a:solidFill>
                <a:latin typeface="Arial"/>
                <a:ea typeface="Arial"/>
                <a:cs typeface="Arial"/>
                <a:sym typeface="Arial"/>
              </a:rPr>
              <a:t>3</a:t>
            </a:r>
            <a:r>
              <a:rPr lang="en-US" sz="1800" b="0" i="0" u="none">
                <a:solidFill>
                  <a:schemeClr val="dk1"/>
                </a:solidFill>
                <a:latin typeface="Arial"/>
                <a:ea typeface="Arial"/>
                <a:cs typeface="Arial"/>
                <a:sym typeface="Arial"/>
              </a:rPr>
              <a:t> </a:t>
            </a:r>
            <a:r>
              <a:rPr lang="en-US" sz="1800" b="0" i="0" u="none" baseline="-25000">
                <a:solidFill>
                  <a:schemeClr val="dk1"/>
                </a:solidFill>
                <a:latin typeface="Arial"/>
                <a:ea typeface="Arial"/>
                <a:cs typeface="Arial"/>
                <a:sym typeface="Arial"/>
              </a:rPr>
              <a:t>12</a:t>
            </a:r>
            <a:r>
              <a:rPr lang="en-US" sz="1800" b="0" i="0" u="none">
                <a:solidFill>
                  <a:schemeClr val="dk1"/>
                </a:solidFill>
                <a:latin typeface="Arial"/>
                <a:ea typeface="Arial"/>
                <a:cs typeface="Arial"/>
                <a:sym typeface="Arial"/>
              </a:rPr>
              <a:t> </a:t>
            </a:r>
            <a:endParaRPr/>
          </a:p>
        </p:txBody>
      </p:sp>
      <p:pic>
        <p:nvPicPr>
          <p:cNvPr id="906" name="Google Shape;906;p100"/>
          <p:cNvPicPr preferRelativeResize="0"/>
          <p:nvPr/>
        </p:nvPicPr>
        <p:blipFill rotWithShape="1">
          <a:blip r:embed="rId4">
            <a:alphaModFix/>
          </a:blip>
          <a:srcRect/>
          <a:stretch/>
        </p:blipFill>
        <p:spPr>
          <a:xfrm>
            <a:off x="285750" y="3786187"/>
            <a:ext cx="3214687" cy="1285875"/>
          </a:xfrm>
          <a:prstGeom prst="rect">
            <a:avLst/>
          </a:prstGeom>
          <a:noFill/>
          <a:ln>
            <a:noFill/>
          </a:ln>
        </p:spPr>
      </p:pic>
      <p:pic>
        <p:nvPicPr>
          <p:cNvPr id="907" name="Google Shape;907;p100"/>
          <p:cNvPicPr preferRelativeResize="0"/>
          <p:nvPr/>
        </p:nvPicPr>
        <p:blipFill rotWithShape="1">
          <a:blip r:embed="rId5">
            <a:alphaModFix/>
          </a:blip>
          <a:srcRect/>
          <a:stretch/>
        </p:blipFill>
        <p:spPr>
          <a:xfrm>
            <a:off x="4286250" y="2500312"/>
            <a:ext cx="4071937" cy="41433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0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75</a:t>
            </a:fld>
            <a:endParaRPr/>
          </a:p>
        </p:txBody>
      </p:sp>
      <p:pic>
        <p:nvPicPr>
          <p:cNvPr id="913" name="Google Shape;913;p101"/>
          <p:cNvPicPr preferRelativeResize="0"/>
          <p:nvPr/>
        </p:nvPicPr>
        <p:blipFill rotWithShape="1">
          <a:blip r:embed="rId3">
            <a:alphaModFix/>
          </a:blip>
          <a:srcRect/>
          <a:stretch/>
        </p:blipFill>
        <p:spPr>
          <a:xfrm>
            <a:off x="214312" y="0"/>
            <a:ext cx="3857625" cy="1285875"/>
          </a:xfrm>
          <a:prstGeom prst="rect">
            <a:avLst/>
          </a:prstGeom>
          <a:noFill/>
          <a:ln>
            <a:noFill/>
          </a:ln>
        </p:spPr>
      </p:pic>
      <p:pic>
        <p:nvPicPr>
          <p:cNvPr id="914" name="Google Shape;914;p101"/>
          <p:cNvPicPr preferRelativeResize="0"/>
          <p:nvPr/>
        </p:nvPicPr>
        <p:blipFill rotWithShape="1">
          <a:blip r:embed="rId4">
            <a:alphaModFix/>
          </a:blip>
          <a:srcRect/>
          <a:stretch/>
        </p:blipFill>
        <p:spPr>
          <a:xfrm>
            <a:off x="357187" y="1643062"/>
            <a:ext cx="4643437" cy="378618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0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76</a:t>
            </a:fld>
            <a:endParaRPr/>
          </a:p>
        </p:txBody>
      </p:sp>
      <p:pic>
        <p:nvPicPr>
          <p:cNvPr id="920" name="Google Shape;920;p102"/>
          <p:cNvPicPr preferRelativeResize="0"/>
          <p:nvPr/>
        </p:nvPicPr>
        <p:blipFill rotWithShape="1">
          <a:blip r:embed="rId3">
            <a:alphaModFix/>
          </a:blip>
          <a:srcRect/>
          <a:stretch/>
        </p:blipFill>
        <p:spPr>
          <a:xfrm>
            <a:off x="500062" y="428625"/>
            <a:ext cx="3143250" cy="785812"/>
          </a:xfrm>
          <a:prstGeom prst="rect">
            <a:avLst/>
          </a:prstGeom>
          <a:noFill/>
          <a:ln>
            <a:noFill/>
          </a:ln>
        </p:spPr>
      </p:pic>
      <p:pic>
        <p:nvPicPr>
          <p:cNvPr id="921" name="Google Shape;921;p102"/>
          <p:cNvPicPr preferRelativeResize="0"/>
          <p:nvPr/>
        </p:nvPicPr>
        <p:blipFill rotWithShape="1">
          <a:blip r:embed="rId4">
            <a:alphaModFix/>
          </a:blip>
          <a:srcRect/>
          <a:stretch/>
        </p:blipFill>
        <p:spPr>
          <a:xfrm>
            <a:off x="642937" y="1928812"/>
            <a:ext cx="6786562" cy="407193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0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77</a:t>
            </a:fld>
            <a:endParaRPr/>
          </a:p>
        </p:txBody>
      </p:sp>
      <p:pic>
        <p:nvPicPr>
          <p:cNvPr id="927" name="Google Shape;927;p103"/>
          <p:cNvPicPr preferRelativeResize="0"/>
          <p:nvPr/>
        </p:nvPicPr>
        <p:blipFill rotWithShape="1">
          <a:blip r:embed="rId3">
            <a:alphaModFix/>
          </a:blip>
          <a:srcRect/>
          <a:stretch/>
        </p:blipFill>
        <p:spPr>
          <a:xfrm>
            <a:off x="285750" y="285750"/>
            <a:ext cx="6372225" cy="2571750"/>
          </a:xfrm>
          <a:prstGeom prst="rect">
            <a:avLst/>
          </a:prstGeom>
          <a:noFill/>
          <a:ln>
            <a:noFill/>
          </a:ln>
        </p:spPr>
      </p:pic>
      <p:pic>
        <p:nvPicPr>
          <p:cNvPr id="928" name="Google Shape;928;p103"/>
          <p:cNvPicPr preferRelativeResize="0"/>
          <p:nvPr/>
        </p:nvPicPr>
        <p:blipFill rotWithShape="1">
          <a:blip r:embed="rId4">
            <a:alphaModFix/>
          </a:blip>
          <a:srcRect/>
          <a:stretch/>
        </p:blipFill>
        <p:spPr>
          <a:xfrm>
            <a:off x="785812" y="3571875"/>
            <a:ext cx="7358062" cy="990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0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78</a:t>
            </a:fld>
            <a:endParaRPr/>
          </a:p>
        </p:txBody>
      </p:sp>
      <p:sp>
        <p:nvSpPr>
          <p:cNvPr id="934" name="Google Shape;934;p104"/>
          <p:cNvSpPr txBox="1"/>
          <p:nvPr/>
        </p:nvSpPr>
        <p:spPr>
          <a:xfrm>
            <a:off x="0" y="0"/>
            <a:ext cx="8501062"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CONVERSION OF DFA TO RE: STATE ELIMINATION METHOD</a:t>
            </a:r>
            <a:endParaRPr/>
          </a:p>
        </p:txBody>
      </p:sp>
      <p:sp>
        <p:nvSpPr>
          <p:cNvPr id="935" name="Google Shape;935;p104"/>
          <p:cNvSpPr txBox="1"/>
          <p:nvPr/>
        </p:nvSpPr>
        <p:spPr>
          <a:xfrm>
            <a:off x="428625" y="714375"/>
            <a:ext cx="721518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1: </a:t>
            </a:r>
            <a:r>
              <a:rPr lang="en-US" sz="1800" b="0" i="0" u="none">
                <a:solidFill>
                  <a:schemeClr val="dk1"/>
                </a:solidFill>
                <a:latin typeface="Arial"/>
                <a:ea typeface="Arial"/>
                <a:cs typeface="Arial"/>
                <a:sym typeface="Arial"/>
              </a:rPr>
              <a:t>Consider three states of the DFA. S is the state to be eliminated.</a:t>
            </a:r>
            <a:endParaRPr/>
          </a:p>
        </p:txBody>
      </p:sp>
      <p:pic>
        <p:nvPicPr>
          <p:cNvPr id="936" name="Google Shape;936;p104"/>
          <p:cNvPicPr preferRelativeResize="0"/>
          <p:nvPr/>
        </p:nvPicPr>
        <p:blipFill rotWithShape="1">
          <a:blip r:embed="rId3">
            <a:alphaModFix/>
          </a:blip>
          <a:srcRect/>
          <a:stretch/>
        </p:blipFill>
        <p:spPr>
          <a:xfrm>
            <a:off x="785812" y="1428750"/>
            <a:ext cx="2857500" cy="2552700"/>
          </a:xfrm>
          <a:prstGeom prst="rect">
            <a:avLst/>
          </a:prstGeom>
          <a:noFill/>
          <a:ln>
            <a:noFill/>
          </a:ln>
        </p:spPr>
      </p:pic>
      <p:pic>
        <p:nvPicPr>
          <p:cNvPr id="937" name="Google Shape;937;p104"/>
          <p:cNvPicPr preferRelativeResize="0"/>
          <p:nvPr/>
        </p:nvPicPr>
        <p:blipFill rotWithShape="1">
          <a:blip r:embed="rId4">
            <a:alphaModFix/>
          </a:blip>
          <a:srcRect/>
          <a:stretch/>
        </p:blipFill>
        <p:spPr>
          <a:xfrm>
            <a:off x="500062" y="3500437"/>
            <a:ext cx="1333500" cy="342900"/>
          </a:xfrm>
          <a:prstGeom prst="rect">
            <a:avLst/>
          </a:prstGeom>
          <a:noFill/>
          <a:ln>
            <a:noFill/>
          </a:ln>
        </p:spPr>
      </p:pic>
      <p:sp>
        <p:nvSpPr>
          <p:cNvPr id="938" name="Google Shape;938;p104"/>
          <p:cNvSpPr txBox="1"/>
          <p:nvPr/>
        </p:nvSpPr>
        <p:spPr>
          <a:xfrm>
            <a:off x="214312" y="4071937"/>
            <a:ext cx="50006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2: </a:t>
            </a:r>
            <a:r>
              <a:rPr lang="en-US" sz="1800" b="0" i="0" u="none">
                <a:solidFill>
                  <a:schemeClr val="dk1"/>
                </a:solidFill>
                <a:latin typeface="Arial"/>
                <a:ea typeface="Arial"/>
                <a:cs typeface="Arial"/>
                <a:sym typeface="Arial"/>
              </a:rPr>
              <a:t>Redraw the DFA</a:t>
            </a:r>
            <a:endParaRPr/>
          </a:p>
        </p:txBody>
      </p:sp>
      <p:pic>
        <p:nvPicPr>
          <p:cNvPr id="939" name="Google Shape;939;p104"/>
          <p:cNvPicPr preferRelativeResize="0"/>
          <p:nvPr/>
        </p:nvPicPr>
        <p:blipFill rotWithShape="1">
          <a:blip r:embed="rId5">
            <a:alphaModFix/>
          </a:blip>
          <a:srcRect/>
          <a:stretch/>
        </p:blipFill>
        <p:spPr>
          <a:xfrm>
            <a:off x="285750" y="4857750"/>
            <a:ext cx="3181350" cy="1238250"/>
          </a:xfrm>
          <a:prstGeom prst="rect">
            <a:avLst/>
          </a:prstGeom>
          <a:noFill/>
          <a:ln>
            <a:noFill/>
          </a:ln>
        </p:spPr>
      </p:pic>
      <p:sp>
        <p:nvSpPr>
          <p:cNvPr id="940" name="Google Shape;940;p104"/>
          <p:cNvSpPr txBox="1"/>
          <p:nvPr/>
        </p:nvSpPr>
        <p:spPr>
          <a:xfrm>
            <a:off x="4929187" y="1785937"/>
            <a:ext cx="28575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Step 3: </a:t>
            </a:r>
            <a:r>
              <a:rPr lang="en-US" sz="1800" b="0" i="0" u="none">
                <a:solidFill>
                  <a:schemeClr val="dk1"/>
                </a:solidFill>
                <a:latin typeface="Arial"/>
                <a:ea typeface="Arial"/>
                <a:cs typeface="Arial"/>
                <a:sym typeface="Arial"/>
              </a:rPr>
              <a:t>When the DFA has just start and final states, then the RE can be found as</a:t>
            </a:r>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RE=(R+SU*T)*SU* </a:t>
            </a:r>
            <a:endParaRPr/>
          </a:p>
        </p:txBody>
      </p:sp>
      <p:pic>
        <p:nvPicPr>
          <p:cNvPr id="941" name="Google Shape;941;p104"/>
          <p:cNvPicPr preferRelativeResize="0"/>
          <p:nvPr/>
        </p:nvPicPr>
        <p:blipFill rotWithShape="1">
          <a:blip r:embed="rId6">
            <a:alphaModFix/>
          </a:blip>
          <a:srcRect/>
          <a:stretch/>
        </p:blipFill>
        <p:spPr>
          <a:xfrm>
            <a:off x="4572000" y="3286125"/>
            <a:ext cx="3714750" cy="150018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05"/>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79</a:t>
            </a:fld>
            <a:endParaRPr/>
          </a:p>
        </p:txBody>
      </p:sp>
      <p:pic>
        <p:nvPicPr>
          <p:cNvPr id="947" name="Google Shape;947;p105"/>
          <p:cNvPicPr preferRelativeResize="0"/>
          <p:nvPr/>
        </p:nvPicPr>
        <p:blipFill rotWithShape="1">
          <a:blip r:embed="rId3">
            <a:alphaModFix/>
          </a:blip>
          <a:srcRect/>
          <a:stretch/>
        </p:blipFill>
        <p:spPr>
          <a:xfrm>
            <a:off x="1285875" y="428625"/>
            <a:ext cx="5429250" cy="1228725"/>
          </a:xfrm>
          <a:prstGeom prst="rect">
            <a:avLst/>
          </a:prstGeom>
          <a:noFill/>
          <a:ln>
            <a:noFill/>
          </a:ln>
        </p:spPr>
      </p:pic>
      <p:sp>
        <p:nvSpPr>
          <p:cNvPr id="948" name="Google Shape;948;p105"/>
          <p:cNvSpPr txBox="1"/>
          <p:nvPr/>
        </p:nvSpPr>
        <p:spPr>
          <a:xfrm>
            <a:off x="285750" y="214312"/>
            <a:ext cx="81438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Convert the following DFA to RE using state elimination technique.</a:t>
            </a:r>
            <a:endParaRPr/>
          </a:p>
        </p:txBody>
      </p:sp>
      <p:sp>
        <p:nvSpPr>
          <p:cNvPr id="949" name="Google Shape;949;p105"/>
          <p:cNvSpPr txBox="1"/>
          <p:nvPr/>
        </p:nvSpPr>
        <p:spPr>
          <a:xfrm>
            <a:off x="285750" y="1785937"/>
            <a:ext cx="7572375"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In this DFA, there are two final states. So there will be two RE:</a:t>
            </a:r>
            <a:endParaRPr/>
          </a:p>
          <a:p>
            <a:pPr marL="0" marR="0" lvl="0" indent="-114300" algn="l" rtl="0">
              <a:lnSpc>
                <a:spcPct val="100000"/>
              </a:lnSpc>
              <a:spcBef>
                <a:spcPts val="0"/>
              </a:spcBef>
              <a:spcAft>
                <a:spcPts val="0"/>
              </a:spcAft>
              <a:buClr>
                <a:schemeClr val="dk1"/>
              </a:buClr>
              <a:buSzPts val="1800"/>
              <a:buFont typeface="Arial"/>
              <a:buAutoNum type="arabicPeriod"/>
            </a:pPr>
            <a:r>
              <a:rPr lang="en-US" sz="1800" b="0" i="0" u="none">
                <a:solidFill>
                  <a:schemeClr val="dk1"/>
                </a:solidFill>
                <a:latin typeface="Arial"/>
                <a:ea typeface="Arial"/>
                <a:cs typeface="Arial"/>
                <a:sym typeface="Arial"/>
              </a:rPr>
              <a:t>Consider D as final state and eliminate B and C. (RE</a:t>
            </a:r>
            <a:r>
              <a:rPr lang="en-US" sz="1800" b="0" i="0" u="none" baseline="-25000">
                <a:solidFill>
                  <a:schemeClr val="dk1"/>
                </a:solidFill>
                <a:latin typeface="Arial"/>
                <a:ea typeface="Arial"/>
                <a:cs typeface="Arial"/>
                <a:sym typeface="Arial"/>
              </a:rPr>
              <a:t>AD</a:t>
            </a:r>
            <a:r>
              <a:rPr lang="en-US" sz="1800" b="0" i="0" u="none">
                <a:solidFill>
                  <a:schemeClr val="dk1"/>
                </a:solidFill>
                <a:latin typeface="Arial"/>
                <a:ea typeface="Arial"/>
                <a:cs typeface="Arial"/>
                <a:sym typeface="Arial"/>
              </a:rPr>
              <a:t>)</a:t>
            </a:r>
            <a:endParaRPr/>
          </a:p>
          <a:p>
            <a:pPr marL="0" marR="0" lvl="0" indent="-114300" algn="l" rtl="0">
              <a:lnSpc>
                <a:spcPct val="100000"/>
              </a:lnSpc>
              <a:spcBef>
                <a:spcPts val="0"/>
              </a:spcBef>
              <a:spcAft>
                <a:spcPts val="0"/>
              </a:spcAft>
              <a:buClr>
                <a:schemeClr val="dk1"/>
              </a:buClr>
              <a:buSzPts val="1800"/>
              <a:buFont typeface="Arial"/>
              <a:buAutoNum type="arabicPeriod"/>
            </a:pPr>
            <a:r>
              <a:rPr lang="en-US" sz="1800" b="0" i="0" u="none">
                <a:solidFill>
                  <a:schemeClr val="dk1"/>
                </a:solidFill>
                <a:latin typeface="Arial"/>
                <a:ea typeface="Arial"/>
                <a:cs typeface="Arial"/>
                <a:sym typeface="Arial"/>
              </a:rPr>
              <a:t>Consider C as final state and eliminate B and D. (RE</a:t>
            </a:r>
            <a:r>
              <a:rPr lang="en-US" sz="1800" b="0" i="0" u="none" baseline="-25000">
                <a:solidFill>
                  <a:schemeClr val="dk1"/>
                </a:solidFill>
                <a:latin typeface="Arial"/>
                <a:ea typeface="Arial"/>
                <a:cs typeface="Arial"/>
                <a:sym typeface="Arial"/>
              </a:rPr>
              <a:t>AC</a:t>
            </a:r>
            <a:r>
              <a:rPr lang="en-US" sz="1800" b="0" i="0" u="none">
                <a:solidFill>
                  <a:schemeClr val="dk1"/>
                </a:solidFill>
                <a:latin typeface="Arial"/>
                <a:ea typeface="Arial"/>
                <a:cs typeface="Arial"/>
                <a:sym typeface="Arial"/>
              </a:rPr>
              <a:t>)</a:t>
            </a:r>
            <a:endParaRPr/>
          </a:p>
        </p:txBody>
      </p:sp>
      <p:sp>
        <p:nvSpPr>
          <p:cNvPr id="950" name="Google Shape;950;p105"/>
          <p:cNvSpPr txBox="1"/>
          <p:nvPr/>
        </p:nvSpPr>
        <p:spPr>
          <a:xfrm>
            <a:off x="0" y="2928937"/>
            <a:ext cx="257175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Case 1: </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1. 1 Eliminate B</a:t>
            </a:r>
            <a:endParaRPr/>
          </a:p>
        </p:txBody>
      </p:sp>
      <p:pic>
        <p:nvPicPr>
          <p:cNvPr id="951" name="Google Shape;951;p105"/>
          <p:cNvPicPr preferRelativeResize="0"/>
          <p:nvPr/>
        </p:nvPicPr>
        <p:blipFill rotWithShape="1">
          <a:blip r:embed="rId4">
            <a:alphaModFix/>
          </a:blip>
          <a:srcRect/>
          <a:stretch/>
        </p:blipFill>
        <p:spPr>
          <a:xfrm>
            <a:off x="495300" y="3643312"/>
            <a:ext cx="3571875" cy="1571625"/>
          </a:xfrm>
          <a:prstGeom prst="rect">
            <a:avLst/>
          </a:prstGeom>
          <a:noFill/>
          <a:ln>
            <a:noFill/>
          </a:ln>
        </p:spPr>
      </p:pic>
      <p:pic>
        <p:nvPicPr>
          <p:cNvPr id="952" name="Google Shape;952;p105"/>
          <p:cNvPicPr preferRelativeResize="0"/>
          <p:nvPr/>
        </p:nvPicPr>
        <p:blipFill rotWithShape="1">
          <a:blip r:embed="rId5">
            <a:alphaModFix/>
          </a:blip>
          <a:srcRect/>
          <a:stretch/>
        </p:blipFill>
        <p:spPr>
          <a:xfrm>
            <a:off x="4071937" y="3309937"/>
            <a:ext cx="4772025" cy="223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92"/>
        <p:cNvGrpSpPr/>
        <p:nvPr/>
      </p:nvGrpSpPr>
      <p:grpSpPr>
        <a:xfrm>
          <a:off x="0" y="0"/>
          <a:ext cx="0" cy="0"/>
          <a:chOff x="0" y="0"/>
          <a:chExt cx="0" cy="0"/>
        </a:xfrm>
      </p:grpSpPr>
      <p:sp>
        <p:nvSpPr>
          <p:cNvPr id="293" name="Google Shape;293;p35"/>
          <p:cNvSpPr txBox="1"/>
          <p:nvPr/>
        </p:nvSpPr>
        <p:spPr>
          <a:xfrm>
            <a:off x="1524000" y="228600"/>
            <a:ext cx="5410200" cy="295275"/>
          </a:xfrm>
          <a:prstGeom prst="rect">
            <a:avLst/>
          </a:prstGeom>
          <a:noFill/>
          <a:ln>
            <a:noFill/>
          </a:ln>
        </p:spPr>
        <p:txBody>
          <a:bodyPr spcFirstLastPara="1" wrap="square" lIns="0" tIns="0" rIns="0" bIns="0" anchor="t" anchorCtr="0">
            <a:spAutoFit/>
          </a:bodyPr>
          <a:lstStyle/>
          <a:p>
            <a:pPr marL="11112" marR="0" lvl="0" indent="0" algn="ctr" rtl="0">
              <a:lnSpc>
                <a:spcPct val="100000"/>
              </a:lnSpc>
              <a:spcBef>
                <a:spcPts val="0"/>
              </a:spcBef>
              <a:spcAft>
                <a:spcPts val="0"/>
              </a:spcAft>
              <a:buClr>
                <a:srgbClr val="010103"/>
              </a:buClr>
              <a:buSzPts val="1900"/>
              <a:buFont typeface="Arial"/>
              <a:buNone/>
            </a:pPr>
            <a:r>
              <a:rPr lang="en-US" sz="1900" b="1" i="0" u="none">
                <a:solidFill>
                  <a:srgbClr val="010103"/>
                </a:solidFill>
                <a:latin typeface="Arial"/>
                <a:ea typeface="Arial"/>
                <a:cs typeface="Arial"/>
                <a:sym typeface="Arial"/>
              </a:rPr>
              <a:t>Types of Automata</a:t>
            </a:r>
            <a:endParaRPr/>
          </a:p>
        </p:txBody>
      </p:sp>
      <p:graphicFrame>
        <p:nvGraphicFramePr>
          <p:cNvPr id="294" name="Google Shape;294;p35"/>
          <p:cNvGraphicFramePr/>
          <p:nvPr/>
        </p:nvGraphicFramePr>
        <p:xfrm>
          <a:off x="1274762" y="1765300"/>
          <a:ext cx="5986450" cy="2863825"/>
        </p:xfrm>
        <a:graphic>
          <a:graphicData uri="http://schemas.openxmlformats.org/drawingml/2006/table">
            <a:tbl>
              <a:tblPr>
                <a:noFill/>
                <a:tableStyleId>{809C4C4B-401D-4427-833C-0E6B768AF52B}</a:tableStyleId>
              </a:tblPr>
              <a:tblGrid>
                <a:gridCol w="1625600">
                  <a:extLst>
                    <a:ext uri="{9D8B030D-6E8A-4147-A177-3AD203B41FA5}">
                      <a16:colId xmlns:a16="http://schemas.microsoft.com/office/drawing/2014/main" val="20000"/>
                    </a:ext>
                  </a:extLst>
                </a:gridCol>
                <a:gridCol w="4360850">
                  <a:extLst>
                    <a:ext uri="{9D8B030D-6E8A-4147-A177-3AD203B41FA5}">
                      <a16:colId xmlns:a16="http://schemas.microsoft.com/office/drawing/2014/main" val="20001"/>
                    </a:ext>
                  </a:extLst>
                </a:gridCol>
              </a:tblGrid>
              <a:tr h="69372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finite automata</a:t>
                      </a:r>
                      <a:endParaRPr/>
                    </a:p>
                  </a:txBody>
                  <a:tcPr marL="68575" marR="68575" marT="34275" marB="34275">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Devices with a finite amount of memory.</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Used to model “small” computers.</a:t>
                      </a:r>
                      <a:endParaRPr/>
                    </a:p>
                  </a:txBody>
                  <a:tcPr marL="68575" marR="68575" marT="34275" marB="34275">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258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push-down automata</a:t>
                      </a:r>
                      <a:endParaRPr/>
                    </a:p>
                  </a:txBody>
                  <a:tcPr marL="68575" marR="68575" marT="34275" marB="3427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Devices with infinite memory that can be accessed in a restricted way.</a:t>
                      </a:r>
                      <a:endParaRPr/>
                    </a:p>
                    <a:p>
                      <a:pPr marL="0" marR="0" lvl="0" indent="0" algn="l" rtl="0">
                        <a:lnSpc>
                          <a:spcPct val="100000"/>
                        </a:lnSpc>
                        <a:spcBef>
                          <a:spcPts val="72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Used to model parsers, etc.</a:t>
                      </a:r>
                      <a:endParaRPr/>
                    </a:p>
                  </a:txBody>
                  <a:tcPr marL="68575" marR="68575" marT="34275" marB="3427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extLst>
                  <a:ext uri="{0D108BD9-81ED-4DB2-BD59-A6C34878D82A}">
                    <a16:rowId xmlns:a16="http://schemas.microsoft.com/office/drawing/2014/main" val="10001"/>
                  </a:ext>
                </a:extLst>
              </a:tr>
              <a:tr h="91122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Turing Machines</a:t>
                      </a:r>
                      <a:endParaRPr/>
                    </a:p>
                  </a:txBody>
                  <a:tcPr marL="68575" marR="68575" marT="34275" marB="3427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Devices with infinite memory.</a:t>
                      </a:r>
                      <a:endParaRPr dirty="0"/>
                    </a:p>
                    <a:p>
                      <a:pPr marL="0" marR="0" lvl="0" indent="0" algn="l" rtl="0">
                        <a:lnSpc>
                          <a:spcPct val="100000"/>
                        </a:lnSpc>
                        <a:spcBef>
                          <a:spcPts val="72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Used to model any computer.</a:t>
                      </a:r>
                      <a:endParaRPr dirty="0"/>
                    </a:p>
                  </a:txBody>
                  <a:tcPr marL="68575" marR="68575" marT="34275" marB="3427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extLst>
                  <a:ext uri="{0D108BD9-81ED-4DB2-BD59-A6C34878D82A}">
                    <a16:rowId xmlns:a16="http://schemas.microsoft.com/office/drawing/2014/main" val="10002"/>
                  </a:ext>
                </a:extLst>
              </a:tr>
            </a:tbl>
          </a:graphicData>
        </a:graphic>
      </p:graphicFrame>
      <p:sp>
        <p:nvSpPr>
          <p:cNvPr id="295" name="Google Shape;295;p35"/>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06"/>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80</a:t>
            </a:fld>
            <a:endParaRPr/>
          </a:p>
        </p:txBody>
      </p:sp>
      <p:sp>
        <p:nvSpPr>
          <p:cNvPr id="958" name="Google Shape;958;p106"/>
          <p:cNvSpPr txBox="1"/>
          <p:nvPr/>
        </p:nvSpPr>
        <p:spPr>
          <a:xfrm>
            <a:off x="214312" y="285750"/>
            <a:ext cx="174942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1.2 Eliminate C</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959" name="Google Shape;959;p106"/>
          <p:cNvPicPr preferRelativeResize="0"/>
          <p:nvPr/>
        </p:nvPicPr>
        <p:blipFill rotWithShape="1">
          <a:blip r:embed="rId3">
            <a:alphaModFix/>
          </a:blip>
          <a:srcRect/>
          <a:stretch/>
        </p:blipFill>
        <p:spPr>
          <a:xfrm>
            <a:off x="357187" y="1071562"/>
            <a:ext cx="4143375" cy="1571625"/>
          </a:xfrm>
          <a:prstGeom prst="rect">
            <a:avLst/>
          </a:prstGeom>
          <a:noFill/>
          <a:ln>
            <a:noFill/>
          </a:ln>
        </p:spPr>
      </p:pic>
      <p:pic>
        <p:nvPicPr>
          <p:cNvPr id="960" name="Google Shape;960;p106"/>
          <p:cNvPicPr preferRelativeResize="0"/>
          <p:nvPr/>
        </p:nvPicPr>
        <p:blipFill rotWithShape="1">
          <a:blip r:embed="rId4">
            <a:alphaModFix/>
          </a:blip>
          <a:srcRect/>
          <a:stretch/>
        </p:blipFill>
        <p:spPr>
          <a:xfrm>
            <a:off x="4572000" y="857250"/>
            <a:ext cx="4019550" cy="2152650"/>
          </a:xfrm>
          <a:prstGeom prst="rect">
            <a:avLst/>
          </a:prstGeom>
          <a:noFill/>
          <a:ln>
            <a:noFill/>
          </a:ln>
        </p:spPr>
      </p:pic>
      <p:sp>
        <p:nvSpPr>
          <p:cNvPr id="961" name="Google Shape;961;p106"/>
          <p:cNvSpPr txBox="1"/>
          <p:nvPr/>
        </p:nvSpPr>
        <p:spPr>
          <a:xfrm>
            <a:off x="357187" y="3071812"/>
            <a:ext cx="278606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1.3 Apply formula:</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962" name="Google Shape;962;p106"/>
          <p:cNvPicPr preferRelativeResize="0"/>
          <p:nvPr/>
        </p:nvPicPr>
        <p:blipFill rotWithShape="1">
          <a:blip r:embed="rId5">
            <a:alphaModFix/>
          </a:blip>
          <a:srcRect/>
          <a:stretch/>
        </p:blipFill>
        <p:spPr>
          <a:xfrm>
            <a:off x="1000125" y="3643312"/>
            <a:ext cx="2143125" cy="411162"/>
          </a:xfrm>
          <a:prstGeom prst="rect">
            <a:avLst/>
          </a:prstGeom>
          <a:noFill/>
          <a:ln>
            <a:noFill/>
          </a:ln>
        </p:spPr>
      </p:pic>
      <p:pic>
        <p:nvPicPr>
          <p:cNvPr id="963" name="Google Shape;963;p106"/>
          <p:cNvPicPr preferRelativeResize="0"/>
          <p:nvPr/>
        </p:nvPicPr>
        <p:blipFill rotWithShape="1">
          <a:blip r:embed="rId6">
            <a:alphaModFix/>
          </a:blip>
          <a:srcRect/>
          <a:stretch/>
        </p:blipFill>
        <p:spPr>
          <a:xfrm>
            <a:off x="755650" y="4146550"/>
            <a:ext cx="4105275" cy="15144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7"/>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81</a:t>
            </a:fld>
            <a:endParaRPr/>
          </a:p>
        </p:txBody>
      </p:sp>
      <p:sp>
        <p:nvSpPr>
          <p:cNvPr id="969" name="Google Shape;969;p107"/>
          <p:cNvSpPr txBox="1"/>
          <p:nvPr/>
        </p:nvSpPr>
        <p:spPr>
          <a:xfrm>
            <a:off x="214312" y="0"/>
            <a:ext cx="257175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Case 2: </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 1 Eliminate B</a:t>
            </a:r>
            <a:endParaRPr/>
          </a:p>
        </p:txBody>
      </p:sp>
      <p:pic>
        <p:nvPicPr>
          <p:cNvPr id="970" name="Google Shape;970;p107"/>
          <p:cNvPicPr preferRelativeResize="0"/>
          <p:nvPr/>
        </p:nvPicPr>
        <p:blipFill rotWithShape="1">
          <a:blip r:embed="rId3">
            <a:alphaModFix/>
          </a:blip>
          <a:srcRect/>
          <a:stretch/>
        </p:blipFill>
        <p:spPr>
          <a:xfrm>
            <a:off x="323850" y="1000125"/>
            <a:ext cx="3571875" cy="1571625"/>
          </a:xfrm>
          <a:prstGeom prst="rect">
            <a:avLst/>
          </a:prstGeom>
          <a:noFill/>
          <a:ln>
            <a:noFill/>
          </a:ln>
        </p:spPr>
      </p:pic>
      <p:pic>
        <p:nvPicPr>
          <p:cNvPr id="971" name="Google Shape;971;p107"/>
          <p:cNvPicPr preferRelativeResize="0"/>
          <p:nvPr/>
        </p:nvPicPr>
        <p:blipFill rotWithShape="1">
          <a:blip r:embed="rId4">
            <a:alphaModFix/>
          </a:blip>
          <a:srcRect/>
          <a:stretch/>
        </p:blipFill>
        <p:spPr>
          <a:xfrm>
            <a:off x="4214812" y="428625"/>
            <a:ext cx="4533900" cy="2105025"/>
          </a:xfrm>
          <a:prstGeom prst="rect">
            <a:avLst/>
          </a:prstGeom>
          <a:noFill/>
          <a:ln>
            <a:noFill/>
          </a:ln>
        </p:spPr>
      </p:pic>
      <p:sp>
        <p:nvSpPr>
          <p:cNvPr id="972" name="Google Shape;972;p107"/>
          <p:cNvSpPr txBox="1"/>
          <p:nvPr/>
        </p:nvSpPr>
        <p:spPr>
          <a:xfrm>
            <a:off x="0" y="3214687"/>
            <a:ext cx="2643187"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2.2 Eliminate D </a:t>
            </a:r>
            <a:endParaRPr/>
          </a:p>
        </p:txBody>
      </p:sp>
      <p:pic>
        <p:nvPicPr>
          <p:cNvPr id="973" name="Google Shape;973;p107"/>
          <p:cNvPicPr preferRelativeResize="0"/>
          <p:nvPr/>
        </p:nvPicPr>
        <p:blipFill rotWithShape="1">
          <a:blip r:embed="rId5">
            <a:alphaModFix/>
          </a:blip>
          <a:srcRect/>
          <a:stretch/>
        </p:blipFill>
        <p:spPr>
          <a:xfrm>
            <a:off x="4929187" y="3429000"/>
            <a:ext cx="2933700" cy="1962150"/>
          </a:xfrm>
          <a:prstGeom prst="rect">
            <a:avLst/>
          </a:prstGeom>
          <a:noFill/>
          <a:ln>
            <a:noFill/>
          </a:ln>
        </p:spPr>
      </p:pic>
      <p:pic>
        <p:nvPicPr>
          <p:cNvPr id="974" name="Google Shape;974;p107"/>
          <p:cNvPicPr preferRelativeResize="0"/>
          <p:nvPr/>
        </p:nvPicPr>
        <p:blipFill rotWithShape="1">
          <a:blip r:embed="rId6">
            <a:alphaModFix/>
          </a:blip>
          <a:srcRect/>
          <a:stretch/>
        </p:blipFill>
        <p:spPr>
          <a:xfrm>
            <a:off x="388937" y="3695700"/>
            <a:ext cx="2905125" cy="1428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82</a:t>
            </a:fld>
            <a:endParaRPr/>
          </a:p>
        </p:txBody>
      </p:sp>
      <p:sp>
        <p:nvSpPr>
          <p:cNvPr id="980" name="Google Shape;980;p108"/>
          <p:cNvSpPr txBox="1"/>
          <p:nvPr/>
        </p:nvSpPr>
        <p:spPr>
          <a:xfrm>
            <a:off x="214312" y="0"/>
            <a:ext cx="25717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2. 3 Form the RE </a:t>
            </a:r>
            <a:endParaRPr/>
          </a:p>
        </p:txBody>
      </p:sp>
      <p:pic>
        <p:nvPicPr>
          <p:cNvPr id="981" name="Google Shape;981;p108"/>
          <p:cNvPicPr preferRelativeResize="0"/>
          <p:nvPr/>
        </p:nvPicPr>
        <p:blipFill rotWithShape="1">
          <a:blip r:embed="rId3">
            <a:alphaModFix/>
          </a:blip>
          <a:srcRect/>
          <a:stretch/>
        </p:blipFill>
        <p:spPr>
          <a:xfrm>
            <a:off x="214312" y="714375"/>
            <a:ext cx="4071937" cy="1857375"/>
          </a:xfrm>
          <a:prstGeom prst="rect">
            <a:avLst/>
          </a:prstGeom>
          <a:noFill/>
          <a:ln>
            <a:noFill/>
          </a:ln>
        </p:spPr>
      </p:pic>
      <p:sp>
        <p:nvSpPr>
          <p:cNvPr id="982" name="Google Shape;982;p108"/>
          <p:cNvSpPr txBox="1"/>
          <p:nvPr/>
        </p:nvSpPr>
        <p:spPr>
          <a:xfrm>
            <a:off x="428625" y="2643187"/>
            <a:ext cx="58578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RE2=(0+1)*1(0+1</a:t>
            </a:r>
            <a:r>
              <a:rPr lang="en-US" sz="1800" b="0" i="0" u="none">
                <a:solidFill>
                  <a:schemeClr val="dk1"/>
                </a:solidFill>
                <a:latin typeface="Arial"/>
                <a:ea typeface="Arial"/>
                <a:cs typeface="Arial"/>
                <a:sym typeface="Arial"/>
              </a:rPr>
              <a:t>)</a:t>
            </a:r>
            <a:endParaRPr/>
          </a:p>
        </p:txBody>
      </p:sp>
      <p:sp>
        <p:nvSpPr>
          <p:cNvPr id="983" name="Google Shape;983;p108"/>
          <p:cNvSpPr txBox="1"/>
          <p:nvPr/>
        </p:nvSpPr>
        <p:spPr>
          <a:xfrm>
            <a:off x="571500" y="3286125"/>
            <a:ext cx="621506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RE=RE1+RE2</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t>
            </a:r>
            <a:r>
              <a:rPr lang="en-US" sz="1800" b="1" i="0" u="none">
                <a:solidFill>
                  <a:schemeClr val="dk1"/>
                </a:solidFill>
                <a:latin typeface="Arial"/>
                <a:ea typeface="Arial"/>
                <a:cs typeface="Arial"/>
                <a:sym typeface="Arial"/>
              </a:rPr>
              <a:t>((0+1)+1(0+1)(0+1))*1(0+1)(0+1))+((0+1)*1(0+1</a:t>
            </a:r>
            <a:r>
              <a:rPr lang="en-US" sz="1800" b="0" i="0" u="none">
                <a:solidFill>
                  <a:schemeClr val="dk1"/>
                </a:solidFill>
                <a:latin typeface="Arial"/>
                <a:ea typeface="Arial"/>
                <a:cs typeface="Arial"/>
                <a:sym typeface="Arial"/>
              </a:rPr>
              <a: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0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83</a:t>
            </a:fld>
            <a:endParaRPr/>
          </a:p>
        </p:txBody>
      </p:sp>
      <p:sp>
        <p:nvSpPr>
          <p:cNvPr id="989" name="Google Shape;989;p109"/>
          <p:cNvSpPr txBox="1"/>
          <p:nvPr/>
        </p:nvSpPr>
        <p:spPr>
          <a:xfrm>
            <a:off x="214312" y="214312"/>
            <a:ext cx="82867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Find the RE from the following FSM.</a:t>
            </a:r>
            <a:endParaRPr/>
          </a:p>
        </p:txBody>
      </p:sp>
      <p:pic>
        <p:nvPicPr>
          <p:cNvPr id="990" name="Google Shape;990;p109"/>
          <p:cNvPicPr preferRelativeResize="0"/>
          <p:nvPr/>
        </p:nvPicPr>
        <p:blipFill rotWithShape="1">
          <a:blip r:embed="rId3">
            <a:alphaModFix/>
          </a:blip>
          <a:srcRect/>
          <a:stretch/>
        </p:blipFill>
        <p:spPr>
          <a:xfrm>
            <a:off x="1000125" y="571500"/>
            <a:ext cx="6500812" cy="1571625"/>
          </a:xfrm>
          <a:prstGeom prst="rect">
            <a:avLst/>
          </a:prstGeom>
          <a:noFill/>
          <a:ln>
            <a:noFill/>
          </a:ln>
        </p:spPr>
      </p:pic>
      <p:sp>
        <p:nvSpPr>
          <p:cNvPr id="991" name="Google Shape;991;p109"/>
          <p:cNvSpPr txBox="1"/>
          <p:nvPr/>
        </p:nvSpPr>
        <p:spPr>
          <a:xfrm>
            <a:off x="285750" y="2286000"/>
            <a:ext cx="4572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Eliminate q2.</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992" name="Google Shape;992;p109"/>
          <p:cNvPicPr preferRelativeResize="0"/>
          <p:nvPr/>
        </p:nvPicPr>
        <p:blipFill rotWithShape="1">
          <a:blip r:embed="rId4">
            <a:alphaModFix/>
          </a:blip>
          <a:srcRect/>
          <a:stretch/>
        </p:blipFill>
        <p:spPr>
          <a:xfrm>
            <a:off x="642937" y="2571750"/>
            <a:ext cx="2071687" cy="533400"/>
          </a:xfrm>
          <a:prstGeom prst="rect">
            <a:avLst/>
          </a:prstGeom>
          <a:noFill/>
          <a:ln>
            <a:noFill/>
          </a:ln>
        </p:spPr>
      </p:pic>
      <p:sp>
        <p:nvSpPr>
          <p:cNvPr id="993" name="Google Shape;993;p109"/>
          <p:cNvSpPr txBox="1"/>
          <p:nvPr/>
        </p:nvSpPr>
        <p:spPr>
          <a:xfrm>
            <a:off x="214312" y="3857625"/>
            <a:ext cx="4143375" cy="25860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q1-q2-q3</a:t>
            </a:r>
            <a:r>
              <a:rPr lang="en-US" sz="1800" b="0" i="0" u="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a:t>
            </a:r>
            <a:r>
              <a:rPr lang="en-US" sz="1800" b="0" i="0" u="none" baseline="-25000">
                <a:solidFill>
                  <a:schemeClr val="dk1"/>
                </a:solidFill>
                <a:latin typeface="Arial"/>
                <a:ea typeface="Arial"/>
                <a:cs typeface="Arial"/>
                <a:sym typeface="Arial"/>
              </a:rPr>
              <a:t>ij </a:t>
            </a:r>
            <a:r>
              <a:rPr lang="en-US" sz="1800" b="0" i="0" u="none">
                <a:solidFill>
                  <a:schemeClr val="dk1"/>
                </a:solidFill>
                <a:latin typeface="Arial"/>
                <a:ea typeface="Arial"/>
                <a:cs typeface="Arial"/>
                <a:sym typeface="Arial"/>
              </a:rPr>
              <a:t>= Φ  Q</a:t>
            </a:r>
            <a:r>
              <a:rPr lang="en-US" sz="1800" b="0" i="0" u="none" baseline="-25000">
                <a:solidFill>
                  <a:schemeClr val="dk1"/>
                </a:solidFill>
                <a:latin typeface="Arial"/>
                <a:ea typeface="Arial"/>
                <a:cs typeface="Arial"/>
                <a:sym typeface="Arial"/>
              </a:rPr>
              <a:t>i</a:t>
            </a:r>
            <a:r>
              <a:rPr lang="en-US" sz="1800" b="0" i="0" u="none">
                <a:solidFill>
                  <a:schemeClr val="dk1"/>
                </a:solidFill>
                <a:latin typeface="Arial"/>
                <a:ea typeface="Arial"/>
                <a:cs typeface="Arial"/>
                <a:sym typeface="Arial"/>
              </a:rPr>
              <a:t> =0 S=Φ Pj=0</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RE1= Φ +00=00</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Q3-q2-q1</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a:t>
            </a:r>
            <a:r>
              <a:rPr lang="en-US" sz="1800" b="0" i="0" u="none" baseline="-25000">
                <a:solidFill>
                  <a:schemeClr val="dk1"/>
                </a:solidFill>
                <a:latin typeface="Arial"/>
                <a:ea typeface="Arial"/>
                <a:cs typeface="Arial"/>
                <a:sym typeface="Arial"/>
              </a:rPr>
              <a:t>ij </a:t>
            </a:r>
            <a:r>
              <a:rPr lang="en-US" sz="1800" b="0" i="0" u="none">
                <a:solidFill>
                  <a:schemeClr val="dk1"/>
                </a:solidFill>
                <a:latin typeface="Arial"/>
                <a:ea typeface="Arial"/>
                <a:cs typeface="Arial"/>
                <a:sym typeface="Arial"/>
              </a:rPr>
              <a:t>= Φ  Q</a:t>
            </a:r>
            <a:r>
              <a:rPr lang="en-US" sz="1800" b="0" i="0" u="none" baseline="-25000">
                <a:solidFill>
                  <a:schemeClr val="dk1"/>
                </a:solidFill>
                <a:latin typeface="Arial"/>
                <a:ea typeface="Arial"/>
                <a:cs typeface="Arial"/>
                <a:sym typeface="Arial"/>
              </a:rPr>
              <a:t>i</a:t>
            </a:r>
            <a:r>
              <a:rPr lang="en-US" sz="1800" b="0" i="0" u="none">
                <a:solidFill>
                  <a:schemeClr val="dk1"/>
                </a:solidFill>
                <a:latin typeface="Arial"/>
                <a:ea typeface="Arial"/>
                <a:cs typeface="Arial"/>
                <a:sym typeface="Arial"/>
              </a:rPr>
              <a:t> =1 S=Φ Pj=1</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RE1= Φ+ 11=11</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t>
            </a:r>
            <a:endParaRPr/>
          </a:p>
        </p:txBody>
      </p:sp>
      <p:sp>
        <p:nvSpPr>
          <p:cNvPr id="994" name="Google Shape;994;p109"/>
          <p:cNvSpPr txBox="1"/>
          <p:nvPr/>
        </p:nvSpPr>
        <p:spPr>
          <a:xfrm>
            <a:off x="0" y="3143250"/>
            <a:ext cx="828675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Since two paths are there for q2: q1-q2-q3 and q3-q2-q1 frame two RE by eliminating q2.</a:t>
            </a:r>
            <a:endParaRPr/>
          </a:p>
        </p:txBody>
      </p:sp>
      <p:sp>
        <p:nvSpPr>
          <p:cNvPr id="995" name="Google Shape;995;p109"/>
          <p:cNvSpPr txBox="1"/>
          <p:nvPr/>
        </p:nvSpPr>
        <p:spPr>
          <a:xfrm>
            <a:off x="2928937" y="3786187"/>
            <a:ext cx="4143375" cy="25860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q1-q2-q1</a:t>
            </a:r>
            <a:r>
              <a:rPr lang="en-US" sz="1800" b="0" i="0" u="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a:t>
            </a:r>
            <a:r>
              <a:rPr lang="en-US" sz="1800" b="0" i="0" u="none" baseline="-25000">
                <a:solidFill>
                  <a:schemeClr val="dk1"/>
                </a:solidFill>
                <a:latin typeface="Arial"/>
                <a:ea typeface="Arial"/>
                <a:cs typeface="Arial"/>
                <a:sym typeface="Arial"/>
              </a:rPr>
              <a:t>ij </a:t>
            </a:r>
            <a:r>
              <a:rPr lang="en-US" sz="1800" b="0" i="0" u="none">
                <a:solidFill>
                  <a:schemeClr val="dk1"/>
                </a:solidFill>
                <a:latin typeface="Arial"/>
                <a:ea typeface="Arial"/>
                <a:cs typeface="Arial"/>
                <a:sym typeface="Arial"/>
              </a:rPr>
              <a:t>= 1  Q</a:t>
            </a:r>
            <a:r>
              <a:rPr lang="en-US" sz="1800" b="0" i="0" u="none" baseline="-25000">
                <a:solidFill>
                  <a:schemeClr val="dk1"/>
                </a:solidFill>
                <a:latin typeface="Arial"/>
                <a:ea typeface="Arial"/>
                <a:cs typeface="Arial"/>
                <a:sym typeface="Arial"/>
              </a:rPr>
              <a:t>i</a:t>
            </a:r>
            <a:r>
              <a:rPr lang="en-US" sz="1800" b="0" i="0" u="none">
                <a:solidFill>
                  <a:schemeClr val="dk1"/>
                </a:solidFill>
                <a:latin typeface="Arial"/>
                <a:ea typeface="Arial"/>
                <a:cs typeface="Arial"/>
                <a:sym typeface="Arial"/>
              </a:rPr>
              <a:t> =0 S=Φ Pj=1</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RE1= 1 +01=0+01</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Q3-q2-q3:</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a:t>
            </a:r>
            <a:r>
              <a:rPr lang="en-US" sz="1800" b="0" i="0" u="none" baseline="-25000">
                <a:solidFill>
                  <a:schemeClr val="dk1"/>
                </a:solidFill>
                <a:latin typeface="Arial"/>
                <a:ea typeface="Arial"/>
                <a:cs typeface="Arial"/>
                <a:sym typeface="Arial"/>
              </a:rPr>
              <a:t>ij </a:t>
            </a:r>
            <a:r>
              <a:rPr lang="en-US" sz="1800" b="0" i="0" u="none">
                <a:solidFill>
                  <a:schemeClr val="dk1"/>
                </a:solidFill>
                <a:latin typeface="Arial"/>
                <a:ea typeface="Arial"/>
                <a:cs typeface="Arial"/>
                <a:sym typeface="Arial"/>
              </a:rPr>
              <a:t>= 1  Q</a:t>
            </a:r>
            <a:r>
              <a:rPr lang="en-US" sz="1800" b="0" i="0" u="none" baseline="-25000">
                <a:solidFill>
                  <a:schemeClr val="dk1"/>
                </a:solidFill>
                <a:latin typeface="Arial"/>
                <a:ea typeface="Arial"/>
                <a:cs typeface="Arial"/>
                <a:sym typeface="Arial"/>
              </a:rPr>
              <a:t>i</a:t>
            </a:r>
            <a:r>
              <a:rPr lang="en-US" sz="1800" b="0" i="0" u="none">
                <a:solidFill>
                  <a:schemeClr val="dk1"/>
                </a:solidFill>
                <a:latin typeface="Arial"/>
                <a:ea typeface="Arial"/>
                <a:cs typeface="Arial"/>
                <a:sym typeface="Arial"/>
              </a:rPr>
              <a:t> =1 S=Φ Pj=0</a:t>
            </a:r>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RE1= 1+ 10=1+10</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t>
            </a:r>
            <a:endParaRPr/>
          </a:p>
        </p:txBody>
      </p:sp>
      <p:pic>
        <p:nvPicPr>
          <p:cNvPr id="996" name="Google Shape;996;p109"/>
          <p:cNvPicPr preferRelativeResize="0"/>
          <p:nvPr/>
        </p:nvPicPr>
        <p:blipFill rotWithShape="1">
          <a:blip r:embed="rId5">
            <a:alphaModFix/>
          </a:blip>
          <a:srcRect/>
          <a:stretch/>
        </p:blipFill>
        <p:spPr>
          <a:xfrm>
            <a:off x="5572125" y="4286250"/>
            <a:ext cx="3214687" cy="1962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1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84</a:t>
            </a:fld>
            <a:endParaRPr/>
          </a:p>
        </p:txBody>
      </p:sp>
      <p:pic>
        <p:nvPicPr>
          <p:cNvPr id="1002" name="Google Shape;1002;p110"/>
          <p:cNvPicPr preferRelativeResize="0"/>
          <p:nvPr/>
        </p:nvPicPr>
        <p:blipFill rotWithShape="1">
          <a:blip r:embed="rId3">
            <a:alphaModFix/>
          </a:blip>
          <a:srcRect/>
          <a:stretch/>
        </p:blipFill>
        <p:spPr>
          <a:xfrm>
            <a:off x="1143000" y="2143125"/>
            <a:ext cx="2143125" cy="411162"/>
          </a:xfrm>
          <a:prstGeom prst="rect">
            <a:avLst/>
          </a:prstGeom>
          <a:noFill/>
          <a:ln>
            <a:noFill/>
          </a:ln>
        </p:spPr>
      </p:pic>
      <p:pic>
        <p:nvPicPr>
          <p:cNvPr id="1003" name="Google Shape;1003;p110"/>
          <p:cNvPicPr preferRelativeResize="0"/>
          <p:nvPr/>
        </p:nvPicPr>
        <p:blipFill rotWithShape="1">
          <a:blip r:embed="rId4">
            <a:alphaModFix/>
          </a:blip>
          <a:srcRect/>
          <a:stretch/>
        </p:blipFill>
        <p:spPr>
          <a:xfrm>
            <a:off x="4429125" y="2571750"/>
            <a:ext cx="3714750" cy="1500187"/>
          </a:xfrm>
          <a:prstGeom prst="rect">
            <a:avLst/>
          </a:prstGeom>
          <a:noFill/>
          <a:ln>
            <a:noFill/>
          </a:ln>
        </p:spPr>
      </p:pic>
      <p:sp>
        <p:nvSpPr>
          <p:cNvPr id="1004" name="Google Shape;1004;p110"/>
          <p:cNvSpPr txBox="1"/>
          <p:nvPr/>
        </p:nvSpPr>
        <p:spPr>
          <a:xfrm>
            <a:off x="285750" y="2714625"/>
            <a:ext cx="3500437"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R=0+01   S=00   U=1+10  T=11</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RE= ((0+01)+00(1+10)*11)*00(1+10</a:t>
            </a:r>
            <a:r>
              <a:rPr lang="en-US" sz="1800" b="0" i="0" u="none">
                <a:solidFill>
                  <a:schemeClr val="dk1"/>
                </a:solidFill>
                <a:latin typeface="Arial"/>
                <a:ea typeface="Arial"/>
                <a:cs typeface="Arial"/>
                <a:sym typeface="Arial"/>
              </a:rPr>
              <a:t>)*</a:t>
            </a:r>
            <a:endParaRPr/>
          </a:p>
        </p:txBody>
      </p:sp>
      <p:pic>
        <p:nvPicPr>
          <p:cNvPr id="1005" name="Google Shape;1005;p110"/>
          <p:cNvPicPr preferRelativeResize="0"/>
          <p:nvPr/>
        </p:nvPicPr>
        <p:blipFill rotWithShape="1">
          <a:blip r:embed="rId5">
            <a:alphaModFix/>
          </a:blip>
          <a:srcRect/>
          <a:stretch/>
        </p:blipFill>
        <p:spPr>
          <a:xfrm>
            <a:off x="2286000" y="-214312"/>
            <a:ext cx="3214687" cy="1962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1009"/>
        <p:cNvGrpSpPr/>
        <p:nvPr/>
      </p:nvGrpSpPr>
      <p:grpSpPr>
        <a:xfrm>
          <a:off x="0" y="0"/>
          <a:ext cx="0" cy="0"/>
          <a:chOff x="0" y="0"/>
          <a:chExt cx="0" cy="0"/>
        </a:xfrm>
      </p:grpSpPr>
      <p:sp>
        <p:nvSpPr>
          <p:cNvPr id="1010" name="Google Shape;1010;p11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85</a:t>
            </a:fld>
            <a:endParaRPr/>
          </a:p>
        </p:txBody>
      </p:sp>
      <p:pic>
        <p:nvPicPr>
          <p:cNvPr id="1011" name="Google Shape;1011;p111"/>
          <p:cNvPicPr preferRelativeResize="0"/>
          <p:nvPr/>
        </p:nvPicPr>
        <p:blipFill rotWithShape="1">
          <a:blip r:embed="rId3">
            <a:alphaModFix/>
          </a:blip>
          <a:srcRect/>
          <a:stretch/>
        </p:blipFill>
        <p:spPr>
          <a:xfrm>
            <a:off x="5857875" y="571500"/>
            <a:ext cx="3286125" cy="3214687"/>
          </a:xfrm>
          <a:prstGeom prst="rect">
            <a:avLst/>
          </a:prstGeom>
          <a:noFill/>
          <a:ln>
            <a:noFill/>
          </a:ln>
        </p:spPr>
      </p:pic>
      <p:sp>
        <p:nvSpPr>
          <p:cNvPr id="1012" name="Google Shape;1012;p111"/>
          <p:cNvSpPr txBox="1"/>
          <p:nvPr/>
        </p:nvSpPr>
        <p:spPr>
          <a:xfrm>
            <a:off x="0" y="785812"/>
            <a:ext cx="5643562" cy="17541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Calibri"/>
              <a:buAutoNum type="arabicPeriod"/>
            </a:pPr>
            <a:r>
              <a:rPr lang="en-US" sz="1800" b="0" i="0" u="none">
                <a:solidFill>
                  <a:schemeClr val="dk1"/>
                </a:solidFill>
                <a:latin typeface="Arial"/>
                <a:ea typeface="Arial"/>
                <a:cs typeface="Arial"/>
                <a:sym typeface="Arial"/>
              </a:rPr>
              <a:t>Pumping lemma </a:t>
            </a:r>
            <a:r>
              <a:rPr lang="en-US" sz="1800" b="1" i="0" u="none">
                <a:solidFill>
                  <a:schemeClr val="dk1"/>
                </a:solidFill>
                <a:latin typeface="Arial"/>
                <a:ea typeface="Arial"/>
                <a:cs typeface="Arial"/>
                <a:sym typeface="Arial"/>
              </a:rPr>
              <a:t>follows Pigeon Hole Principle.</a:t>
            </a:r>
            <a:endParaRPr/>
          </a:p>
          <a:p>
            <a:pPr marL="342900" marR="0" lvl="0" indent="-342900" algn="l" rtl="0">
              <a:lnSpc>
                <a:spcPct val="100000"/>
              </a:lnSpc>
              <a:spcBef>
                <a:spcPts val="0"/>
              </a:spcBef>
              <a:spcAft>
                <a:spcPts val="0"/>
              </a:spcAft>
              <a:buClr>
                <a:schemeClr val="dk1"/>
              </a:buClr>
              <a:buSzPts val="1800"/>
              <a:buFont typeface="Calibri"/>
              <a:buAutoNum type="arabicPeriod"/>
            </a:pPr>
            <a:r>
              <a:rPr lang="en-US" sz="1800" b="0" i="0" u="none">
                <a:solidFill>
                  <a:schemeClr val="dk1"/>
                </a:solidFill>
                <a:latin typeface="Arial"/>
                <a:ea typeface="Arial"/>
                <a:cs typeface="Arial"/>
                <a:sym typeface="Arial"/>
              </a:rPr>
              <a:t>Given a set A of pigeons and a set B of pigeonholes, if all the pigeons fly into a pigeonhole and there are more pigeons than holes, then one of the pigeonholes has to contain more than one pigeon. </a:t>
            </a:r>
            <a:endParaRPr/>
          </a:p>
        </p:txBody>
      </p:sp>
      <p:sp>
        <p:nvSpPr>
          <p:cNvPr id="1013" name="Google Shape;1013;p111"/>
          <p:cNvSpPr txBox="1"/>
          <p:nvPr/>
        </p:nvSpPr>
        <p:spPr>
          <a:xfrm>
            <a:off x="214312" y="0"/>
            <a:ext cx="8643937" cy="430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200"/>
              <a:buFont typeface="Arial"/>
              <a:buNone/>
            </a:pPr>
            <a:r>
              <a:rPr lang="en-US" sz="2200" b="1" i="0" u="none">
                <a:solidFill>
                  <a:schemeClr val="dk1"/>
                </a:solidFill>
                <a:latin typeface="Arial"/>
                <a:ea typeface="Arial"/>
                <a:cs typeface="Arial"/>
                <a:sym typeface="Arial"/>
              </a:rPr>
              <a:t>PUMPING LEMMA FOR REGULAR LANGUAGES</a:t>
            </a:r>
            <a:endParaRPr/>
          </a:p>
        </p:txBody>
      </p:sp>
      <p:pic>
        <p:nvPicPr>
          <p:cNvPr id="1014" name="Google Shape;1014;p111"/>
          <p:cNvPicPr preferRelativeResize="0"/>
          <p:nvPr/>
        </p:nvPicPr>
        <p:blipFill rotWithShape="1">
          <a:blip r:embed="rId4">
            <a:alphaModFix/>
          </a:blip>
          <a:srcRect/>
          <a:stretch/>
        </p:blipFill>
        <p:spPr>
          <a:xfrm>
            <a:off x="0" y="3929062"/>
            <a:ext cx="8143875" cy="1924050"/>
          </a:xfrm>
          <a:prstGeom prst="rect">
            <a:avLst/>
          </a:prstGeom>
          <a:noFill/>
          <a:ln>
            <a:noFill/>
          </a:ln>
        </p:spPr>
      </p:pic>
      <p:sp>
        <p:nvSpPr>
          <p:cNvPr id="1015" name="Google Shape;1015;p111"/>
          <p:cNvSpPr txBox="1"/>
          <p:nvPr/>
        </p:nvSpPr>
        <p:spPr>
          <a:xfrm>
            <a:off x="0" y="6000750"/>
            <a:ext cx="9144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Arial"/>
              <a:buNone/>
            </a:pPr>
            <a:r>
              <a:rPr lang="en-US" sz="1800" b="1" i="0" u="none">
                <a:solidFill>
                  <a:srgbClr val="C00000"/>
                </a:solidFill>
                <a:latin typeface="Arial"/>
                <a:ea typeface="Arial"/>
                <a:cs typeface="Arial"/>
                <a:sym typeface="Arial"/>
              </a:rPr>
              <a:t>Pumping Lemma is used to find whether a given language is regular or not</a:t>
            </a:r>
            <a:r>
              <a:rPr lang="en-US" sz="1800" b="0" i="0" u="none">
                <a:solidFill>
                  <a:schemeClr val="dk1"/>
                </a:solidFill>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4"/>
                                        </p:tgtEl>
                                        <p:attrNameLst>
                                          <p:attrName>style.visibility</p:attrName>
                                        </p:attrNameLst>
                                      </p:cBhvr>
                                      <p:to>
                                        <p:strVal val="visible"/>
                                      </p:to>
                                    </p:set>
                                    <p:animEffect transition="in" filter="fade">
                                      <p:cBhvr>
                                        <p:cTn id="7" dur="500"/>
                                        <p:tgtEl>
                                          <p:spTgt spid="10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5"/>
                                        </p:tgtEl>
                                        <p:attrNameLst>
                                          <p:attrName>style.visibility</p:attrName>
                                        </p:attrNameLst>
                                      </p:cBhvr>
                                      <p:to>
                                        <p:strVal val="visible"/>
                                      </p:to>
                                    </p:set>
                                    <p:animEffect transition="in" filter="fade">
                                      <p:cBhvr>
                                        <p:cTn id="12" dur="500"/>
                                        <p:tgtEl>
                                          <p:spTgt spid="1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1019"/>
        <p:cNvGrpSpPr/>
        <p:nvPr/>
      </p:nvGrpSpPr>
      <p:grpSpPr>
        <a:xfrm>
          <a:off x="0" y="0"/>
          <a:ext cx="0" cy="0"/>
          <a:chOff x="0" y="0"/>
          <a:chExt cx="0" cy="0"/>
        </a:xfrm>
      </p:grpSpPr>
      <p:sp>
        <p:nvSpPr>
          <p:cNvPr id="1020" name="Google Shape;1020;p11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86</a:t>
            </a:fld>
            <a:endParaRPr/>
          </a:p>
        </p:txBody>
      </p:sp>
      <p:sp>
        <p:nvSpPr>
          <p:cNvPr id="1021" name="Google Shape;1021;p112"/>
          <p:cNvSpPr txBox="1"/>
          <p:nvPr/>
        </p:nvSpPr>
        <p:spPr>
          <a:xfrm>
            <a:off x="1668462" y="857250"/>
            <a:ext cx="6270625" cy="5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700"/>
              <a:buFont typeface="Arial"/>
              <a:buNone/>
            </a:pPr>
            <a:r>
              <a:rPr lang="en-US" sz="2700" b="0" i="0" u="none">
                <a:solidFill>
                  <a:schemeClr val="dk1"/>
                </a:solidFill>
                <a:latin typeface="Arial"/>
                <a:ea typeface="Arial"/>
                <a:cs typeface="Arial"/>
                <a:sym typeface="Arial"/>
              </a:rPr>
              <a:t>Applications  of the Pumping Lemma</a:t>
            </a:r>
            <a:endParaRPr/>
          </a:p>
        </p:txBody>
      </p:sp>
      <p:pic>
        <p:nvPicPr>
          <p:cNvPr id="1022" name="Google Shape;1022;p112"/>
          <p:cNvPicPr preferRelativeResize="0"/>
          <p:nvPr/>
        </p:nvPicPr>
        <p:blipFill rotWithShape="1">
          <a:blip r:embed="rId3">
            <a:alphaModFix/>
          </a:blip>
          <a:srcRect/>
          <a:stretch/>
        </p:blipFill>
        <p:spPr>
          <a:xfrm>
            <a:off x="1095375" y="1376362"/>
            <a:ext cx="6953250" cy="41052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1026"/>
        <p:cNvGrpSpPr/>
        <p:nvPr/>
      </p:nvGrpSpPr>
      <p:grpSpPr>
        <a:xfrm>
          <a:off x="0" y="0"/>
          <a:ext cx="0" cy="0"/>
          <a:chOff x="0" y="0"/>
          <a:chExt cx="0" cy="0"/>
        </a:xfrm>
      </p:grpSpPr>
      <p:sp>
        <p:nvSpPr>
          <p:cNvPr id="1027" name="Google Shape;1027;p11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87</a:t>
            </a:fld>
            <a:endParaRPr/>
          </a:p>
        </p:txBody>
      </p:sp>
      <p:pic>
        <p:nvPicPr>
          <p:cNvPr id="1028" name="Google Shape;1028;p113"/>
          <p:cNvPicPr preferRelativeResize="0"/>
          <p:nvPr/>
        </p:nvPicPr>
        <p:blipFill rotWithShape="1">
          <a:blip r:embed="rId3">
            <a:alphaModFix/>
          </a:blip>
          <a:srcRect/>
          <a:stretch/>
        </p:blipFill>
        <p:spPr>
          <a:xfrm>
            <a:off x="1309687" y="1079500"/>
            <a:ext cx="6524625" cy="4699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1032"/>
        <p:cNvGrpSpPr/>
        <p:nvPr/>
      </p:nvGrpSpPr>
      <p:grpSpPr>
        <a:xfrm>
          <a:off x="0" y="0"/>
          <a:ext cx="0" cy="0"/>
          <a:chOff x="0" y="0"/>
          <a:chExt cx="0" cy="0"/>
        </a:xfrm>
      </p:grpSpPr>
      <p:sp>
        <p:nvSpPr>
          <p:cNvPr id="1033" name="Google Shape;1033;p11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88</a:t>
            </a:fld>
            <a:endParaRPr/>
          </a:p>
        </p:txBody>
      </p:sp>
      <p:sp>
        <p:nvSpPr>
          <p:cNvPr id="1034" name="Google Shape;1034;p114"/>
          <p:cNvSpPr txBox="1"/>
          <p:nvPr/>
        </p:nvSpPr>
        <p:spPr>
          <a:xfrm>
            <a:off x="179387" y="115887"/>
            <a:ext cx="8964612"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700"/>
              <a:buFont typeface="Arial"/>
              <a:buNone/>
            </a:pPr>
            <a:r>
              <a:rPr lang="en-US" sz="2700" b="0" i="0" u="none">
                <a:solidFill>
                  <a:schemeClr val="dk1"/>
                </a:solidFill>
                <a:latin typeface="Arial"/>
                <a:ea typeface="Arial"/>
                <a:cs typeface="Arial"/>
                <a:sym typeface="Arial"/>
              </a:rPr>
              <a:t>Check whether the given language is regular. </a:t>
            </a:r>
            <a:endParaRPr/>
          </a:p>
          <a:p>
            <a:pPr marL="0" marR="0" lvl="0" indent="0" algn="l" rtl="0">
              <a:lnSpc>
                <a:spcPct val="100000"/>
              </a:lnSpc>
              <a:spcBef>
                <a:spcPts val="0"/>
              </a:spcBef>
              <a:spcAft>
                <a:spcPts val="0"/>
              </a:spcAft>
              <a:buClr>
                <a:schemeClr val="dk1"/>
              </a:buClr>
              <a:buSzPts val="2700"/>
              <a:buFont typeface="Arial"/>
              <a:buNone/>
            </a:pPr>
            <a:r>
              <a:rPr lang="en-US" sz="2700" b="0" i="0" u="none">
                <a:solidFill>
                  <a:schemeClr val="dk1"/>
                </a:solidFill>
                <a:latin typeface="Arial"/>
                <a:ea typeface="Arial"/>
                <a:cs typeface="Arial"/>
                <a:sym typeface="Arial"/>
              </a:rPr>
              <a:t>L={a</a:t>
            </a:r>
            <a:r>
              <a:rPr lang="en-US" sz="2700" b="0" i="0" u="none" baseline="30000">
                <a:solidFill>
                  <a:schemeClr val="dk1"/>
                </a:solidFill>
                <a:latin typeface="Arial"/>
                <a:ea typeface="Arial"/>
                <a:cs typeface="Arial"/>
                <a:sym typeface="Arial"/>
              </a:rPr>
              <a:t>n </a:t>
            </a:r>
            <a:r>
              <a:rPr lang="en-US" sz="2700" b="0" i="0" u="none">
                <a:solidFill>
                  <a:schemeClr val="dk1"/>
                </a:solidFill>
                <a:latin typeface="Arial"/>
                <a:ea typeface="Arial"/>
                <a:cs typeface="Arial"/>
                <a:sym typeface="Arial"/>
              </a:rPr>
              <a:t>b</a:t>
            </a:r>
            <a:r>
              <a:rPr lang="en-US" sz="2700" b="0" i="0" u="none" baseline="30000">
                <a:solidFill>
                  <a:schemeClr val="dk1"/>
                </a:solidFill>
                <a:latin typeface="Arial"/>
                <a:ea typeface="Arial"/>
                <a:cs typeface="Arial"/>
                <a:sym typeface="Arial"/>
              </a:rPr>
              <a:t>n</a:t>
            </a:r>
            <a:r>
              <a:rPr lang="en-US" sz="2700" b="0" i="0" u="none">
                <a:solidFill>
                  <a:schemeClr val="dk1"/>
                </a:solidFill>
                <a:latin typeface="Arial"/>
                <a:ea typeface="Arial"/>
                <a:cs typeface="Arial"/>
                <a:sym typeface="Arial"/>
              </a:rPr>
              <a:t> ; n&gt;=0}.</a:t>
            </a:r>
            <a:endParaRPr/>
          </a:p>
        </p:txBody>
      </p:sp>
      <p:sp>
        <p:nvSpPr>
          <p:cNvPr id="1035" name="Google Shape;1035;p114"/>
          <p:cNvSpPr txBox="1"/>
          <p:nvPr/>
        </p:nvSpPr>
        <p:spPr>
          <a:xfrm>
            <a:off x="179387" y="1268412"/>
            <a:ext cx="8785225" cy="578643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000"/>
              <a:buFont typeface="Arial"/>
              <a:buAutoNum type="arabicPeriod"/>
            </a:pPr>
            <a:r>
              <a:rPr lang="en-US" sz="2000" b="0" i="0" u="none">
                <a:solidFill>
                  <a:schemeClr val="dk1"/>
                </a:solidFill>
                <a:latin typeface="Arial"/>
                <a:ea typeface="Arial"/>
                <a:cs typeface="Arial"/>
                <a:sym typeface="Arial"/>
              </a:rPr>
              <a:t>Assume that L is regular.</a:t>
            </a:r>
            <a:endParaRPr/>
          </a:p>
          <a:p>
            <a:pPr marL="342900" marR="0" lvl="0" indent="-342900" algn="l" rtl="0">
              <a:lnSpc>
                <a:spcPct val="100000"/>
              </a:lnSpc>
              <a:spcBef>
                <a:spcPts val="0"/>
              </a:spcBef>
              <a:spcAft>
                <a:spcPts val="0"/>
              </a:spcAft>
              <a:buClr>
                <a:schemeClr val="dk1"/>
              </a:buClr>
              <a:buSzPts val="2000"/>
              <a:buFont typeface="Arial"/>
              <a:buAutoNum type="arabicPeriod"/>
            </a:pPr>
            <a:r>
              <a:rPr lang="en-US" sz="2000" b="0" i="0" u="none">
                <a:solidFill>
                  <a:schemeClr val="dk1"/>
                </a:solidFill>
                <a:latin typeface="Arial"/>
                <a:ea typeface="Arial"/>
                <a:cs typeface="Arial"/>
                <a:sym typeface="Arial"/>
              </a:rPr>
              <a:t>Then there exists a DFA, with n number of states.</a:t>
            </a:r>
            <a:endParaRPr/>
          </a:p>
          <a:p>
            <a:pPr marL="342900" marR="0" lvl="0" indent="-342900" algn="l" rtl="0">
              <a:lnSpc>
                <a:spcPct val="100000"/>
              </a:lnSpc>
              <a:spcBef>
                <a:spcPts val="0"/>
              </a:spcBef>
              <a:spcAft>
                <a:spcPts val="0"/>
              </a:spcAft>
              <a:buClr>
                <a:schemeClr val="dk1"/>
              </a:buClr>
              <a:buSzPts val="2000"/>
              <a:buFont typeface="Arial"/>
              <a:buAutoNum type="arabicPeriod"/>
            </a:pPr>
            <a:r>
              <a:rPr lang="en-US" sz="2000" b="0" i="0" u="none">
                <a:solidFill>
                  <a:schemeClr val="dk1"/>
                </a:solidFill>
                <a:latin typeface="Arial"/>
                <a:ea typeface="Arial"/>
                <a:cs typeface="Arial"/>
                <a:sym typeface="Arial"/>
              </a:rPr>
              <a:t>Let W= a</a:t>
            </a:r>
            <a:r>
              <a:rPr lang="en-US" sz="2000" b="0" i="0" u="none" baseline="30000">
                <a:solidFill>
                  <a:schemeClr val="dk1"/>
                </a:solidFill>
                <a:latin typeface="Arial"/>
                <a:ea typeface="Arial"/>
                <a:cs typeface="Arial"/>
                <a:sym typeface="Arial"/>
              </a:rPr>
              <a:t>n </a:t>
            </a:r>
            <a:r>
              <a:rPr lang="en-US" sz="2000" b="0" i="0" u="none">
                <a:solidFill>
                  <a:schemeClr val="dk1"/>
                </a:solidFill>
                <a:latin typeface="Arial"/>
                <a:ea typeface="Arial"/>
                <a:cs typeface="Arial"/>
                <a:sym typeface="Arial"/>
              </a:rPr>
              <a:t>b</a:t>
            </a:r>
            <a:r>
              <a:rPr lang="en-US" sz="2000" b="0" i="0" u="none" baseline="30000">
                <a:solidFill>
                  <a:schemeClr val="dk1"/>
                </a:solidFill>
                <a:latin typeface="Arial"/>
                <a:ea typeface="Arial"/>
                <a:cs typeface="Arial"/>
                <a:sym typeface="Arial"/>
              </a:rPr>
              <a:t>n</a:t>
            </a:r>
            <a:r>
              <a:rPr lang="en-US" sz="2000" b="0" i="0" u="none">
                <a:solidFill>
                  <a:schemeClr val="dk1"/>
                </a:solidFill>
                <a:latin typeface="Arial"/>
                <a:ea typeface="Arial"/>
                <a:cs typeface="Arial"/>
                <a:sym typeface="Arial"/>
              </a:rPr>
              <a:t> . According to pumping lemma,</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  for each i &gt;=0, xy</a:t>
            </a:r>
            <a:r>
              <a:rPr lang="en-US" sz="2000" b="0" i="0" u="none" baseline="30000">
                <a:solidFill>
                  <a:schemeClr val="dk1"/>
                </a:solidFill>
                <a:latin typeface="Arial"/>
                <a:ea typeface="Arial"/>
                <a:cs typeface="Arial"/>
                <a:sym typeface="Arial"/>
              </a:rPr>
              <a:t>i</a:t>
            </a:r>
            <a:r>
              <a:rPr lang="en-US" sz="2000" b="0" i="0" u="none">
                <a:solidFill>
                  <a:schemeClr val="dk1"/>
                </a:solidFill>
                <a:latin typeface="Arial"/>
                <a:ea typeface="Arial"/>
                <a:cs typeface="Arial"/>
                <a:sym typeface="Arial"/>
              </a:rPr>
              <a:t>z Є W</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ii)  |y| &gt; 0</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iii) |xy| &lt;= p (p is the length of the strings)</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4. Assume n=3, then  w= aaabbb </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 Split w into x , y and z</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ii) Let x=aaa, y=bb, z=b</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iii) for each i &gt;=0, xy</a:t>
            </a:r>
            <a:r>
              <a:rPr lang="en-US" sz="2000" b="0" i="0" u="none" baseline="30000">
                <a:solidFill>
                  <a:schemeClr val="dk1"/>
                </a:solidFill>
                <a:latin typeface="Arial"/>
                <a:ea typeface="Arial"/>
                <a:cs typeface="Arial"/>
                <a:sym typeface="Arial"/>
              </a:rPr>
              <a:t>i</a:t>
            </a:r>
            <a:r>
              <a:rPr lang="en-US" sz="2000" b="0" i="0" u="none">
                <a:solidFill>
                  <a:schemeClr val="dk1"/>
                </a:solidFill>
                <a:latin typeface="Arial"/>
                <a:ea typeface="Arial"/>
                <a:cs typeface="Arial"/>
                <a:sym typeface="Arial"/>
              </a:rPr>
              <a:t>z Є W</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Let i=0, </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xy</a:t>
            </a:r>
            <a:r>
              <a:rPr lang="en-US" sz="2000" b="0" i="0" u="none" baseline="30000">
                <a:solidFill>
                  <a:schemeClr val="dk1"/>
                </a:solidFill>
                <a:latin typeface="Arial"/>
                <a:ea typeface="Arial"/>
                <a:cs typeface="Arial"/>
                <a:sym typeface="Arial"/>
              </a:rPr>
              <a:t>0</a:t>
            </a:r>
            <a:r>
              <a:rPr lang="en-US" sz="2000" b="0" i="0" u="none">
                <a:solidFill>
                  <a:schemeClr val="dk1"/>
                </a:solidFill>
                <a:latin typeface="Arial"/>
                <a:ea typeface="Arial"/>
                <a:cs typeface="Arial"/>
                <a:sym typeface="Arial"/>
              </a:rPr>
              <a:t>z= aaab does not belong to W.</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Hence the given language is not regular.</a:t>
            </a:r>
            <a:endParaRPr sz="2000" b="0" i="0" u="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a:t>
            </a:r>
            <a:endParaRPr sz="2000" b="0" i="0" u="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1039"/>
        <p:cNvGrpSpPr/>
        <p:nvPr/>
      </p:nvGrpSpPr>
      <p:grpSpPr>
        <a:xfrm>
          <a:off x="0" y="0"/>
          <a:ext cx="0" cy="0"/>
          <a:chOff x="0" y="0"/>
          <a:chExt cx="0" cy="0"/>
        </a:xfrm>
      </p:grpSpPr>
      <p:sp>
        <p:nvSpPr>
          <p:cNvPr id="1040" name="Google Shape;1040;p115"/>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89</a:t>
            </a:fld>
            <a:endParaRPr/>
          </a:p>
        </p:txBody>
      </p:sp>
      <p:sp>
        <p:nvSpPr>
          <p:cNvPr id="1041" name="Google Shape;1041;p115"/>
          <p:cNvSpPr txBox="1"/>
          <p:nvPr/>
        </p:nvSpPr>
        <p:spPr>
          <a:xfrm>
            <a:off x="179387" y="115887"/>
            <a:ext cx="8964612"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700"/>
              <a:buFont typeface="Arial"/>
              <a:buNone/>
            </a:pPr>
            <a:r>
              <a:rPr lang="en-US" sz="2700" b="0" i="0" u="none">
                <a:solidFill>
                  <a:schemeClr val="dk1"/>
                </a:solidFill>
                <a:latin typeface="Arial"/>
                <a:ea typeface="Arial"/>
                <a:cs typeface="Arial"/>
                <a:sym typeface="Arial"/>
              </a:rPr>
              <a:t>Check whether the given language is regular. </a:t>
            </a:r>
            <a:endParaRPr/>
          </a:p>
          <a:p>
            <a:pPr marL="0" marR="0" lvl="0" indent="0" algn="l" rtl="0">
              <a:lnSpc>
                <a:spcPct val="100000"/>
              </a:lnSpc>
              <a:spcBef>
                <a:spcPts val="0"/>
              </a:spcBef>
              <a:spcAft>
                <a:spcPts val="0"/>
              </a:spcAft>
              <a:buClr>
                <a:schemeClr val="dk1"/>
              </a:buClr>
              <a:buSzPts val="2700"/>
              <a:buFont typeface="Arial"/>
              <a:buNone/>
            </a:pPr>
            <a:r>
              <a:rPr lang="en-US" sz="2700" b="0" i="0" u="none">
                <a:solidFill>
                  <a:schemeClr val="dk1"/>
                </a:solidFill>
                <a:latin typeface="Arial"/>
                <a:ea typeface="Arial"/>
                <a:cs typeface="Arial"/>
                <a:sym typeface="Arial"/>
              </a:rPr>
              <a:t>L={a</a:t>
            </a:r>
            <a:r>
              <a:rPr lang="en-US" sz="2700" b="0" i="0" u="none" baseline="30000">
                <a:solidFill>
                  <a:schemeClr val="dk1"/>
                </a:solidFill>
                <a:latin typeface="Arial"/>
                <a:ea typeface="Arial"/>
                <a:cs typeface="Arial"/>
                <a:sym typeface="Arial"/>
              </a:rPr>
              <a:t>2n</a:t>
            </a:r>
            <a:r>
              <a:rPr lang="en-US" sz="2700" b="0" i="0" u="none">
                <a:solidFill>
                  <a:schemeClr val="dk1"/>
                </a:solidFill>
                <a:latin typeface="Arial"/>
                <a:ea typeface="Arial"/>
                <a:cs typeface="Arial"/>
                <a:sym typeface="Arial"/>
              </a:rPr>
              <a:t> ; n&gt;=0}.</a:t>
            </a:r>
            <a:endParaRPr/>
          </a:p>
        </p:txBody>
      </p:sp>
      <p:sp>
        <p:nvSpPr>
          <p:cNvPr id="1042" name="Google Shape;1042;p115"/>
          <p:cNvSpPr txBox="1"/>
          <p:nvPr/>
        </p:nvSpPr>
        <p:spPr>
          <a:xfrm>
            <a:off x="179387" y="1268412"/>
            <a:ext cx="8785225" cy="578643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000"/>
              <a:buFont typeface="Arial"/>
              <a:buAutoNum type="arabicPeriod"/>
            </a:pPr>
            <a:r>
              <a:rPr lang="en-US" sz="2000" b="0" i="0" u="none">
                <a:solidFill>
                  <a:schemeClr val="dk1"/>
                </a:solidFill>
                <a:latin typeface="Arial"/>
                <a:ea typeface="Arial"/>
                <a:cs typeface="Arial"/>
                <a:sym typeface="Arial"/>
              </a:rPr>
              <a:t>Assume that L is regular.</a:t>
            </a:r>
            <a:endParaRPr/>
          </a:p>
          <a:p>
            <a:pPr marL="342900" marR="0" lvl="0" indent="-342900" algn="l" rtl="0">
              <a:lnSpc>
                <a:spcPct val="100000"/>
              </a:lnSpc>
              <a:spcBef>
                <a:spcPts val="0"/>
              </a:spcBef>
              <a:spcAft>
                <a:spcPts val="0"/>
              </a:spcAft>
              <a:buClr>
                <a:schemeClr val="dk1"/>
              </a:buClr>
              <a:buSzPts val="2000"/>
              <a:buFont typeface="Arial"/>
              <a:buAutoNum type="arabicPeriod"/>
            </a:pPr>
            <a:r>
              <a:rPr lang="en-US" sz="2000" b="0" i="0" u="none">
                <a:solidFill>
                  <a:schemeClr val="dk1"/>
                </a:solidFill>
                <a:latin typeface="Arial"/>
                <a:ea typeface="Arial"/>
                <a:cs typeface="Arial"/>
                <a:sym typeface="Arial"/>
              </a:rPr>
              <a:t>Then there exists a DFA, with n number of states.</a:t>
            </a:r>
            <a:endParaRPr/>
          </a:p>
          <a:p>
            <a:pPr marL="342900" marR="0" lvl="0" indent="-342900" algn="l" rtl="0">
              <a:lnSpc>
                <a:spcPct val="100000"/>
              </a:lnSpc>
              <a:spcBef>
                <a:spcPts val="0"/>
              </a:spcBef>
              <a:spcAft>
                <a:spcPts val="0"/>
              </a:spcAft>
              <a:buClr>
                <a:schemeClr val="dk1"/>
              </a:buClr>
              <a:buSzPts val="2000"/>
              <a:buFont typeface="Arial"/>
              <a:buAutoNum type="arabicPeriod"/>
            </a:pPr>
            <a:r>
              <a:rPr lang="en-US" sz="2000" b="0" i="0" u="none">
                <a:solidFill>
                  <a:schemeClr val="dk1"/>
                </a:solidFill>
                <a:latin typeface="Arial"/>
                <a:ea typeface="Arial"/>
                <a:cs typeface="Arial"/>
                <a:sym typeface="Arial"/>
              </a:rPr>
              <a:t>Let W= a</a:t>
            </a:r>
            <a:r>
              <a:rPr lang="en-US" sz="2000" b="0" i="0" u="none" baseline="30000">
                <a:solidFill>
                  <a:schemeClr val="dk1"/>
                </a:solidFill>
                <a:latin typeface="Arial"/>
                <a:ea typeface="Arial"/>
                <a:cs typeface="Arial"/>
                <a:sym typeface="Arial"/>
              </a:rPr>
              <a:t>2n</a:t>
            </a:r>
            <a:r>
              <a:rPr lang="en-US" sz="2000" b="0" i="0" u="none">
                <a:solidFill>
                  <a:schemeClr val="dk1"/>
                </a:solidFill>
                <a:latin typeface="Arial"/>
                <a:ea typeface="Arial"/>
                <a:cs typeface="Arial"/>
                <a:sym typeface="Arial"/>
              </a:rPr>
              <a:t>. According to pumping lemma,</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  for each i &gt;=0, xy</a:t>
            </a:r>
            <a:r>
              <a:rPr lang="en-US" sz="2000" b="0" i="0" u="none" baseline="30000">
                <a:solidFill>
                  <a:schemeClr val="dk1"/>
                </a:solidFill>
                <a:latin typeface="Arial"/>
                <a:ea typeface="Arial"/>
                <a:cs typeface="Arial"/>
                <a:sym typeface="Arial"/>
              </a:rPr>
              <a:t>i</a:t>
            </a:r>
            <a:r>
              <a:rPr lang="en-US" sz="2000" b="0" i="0" u="none">
                <a:solidFill>
                  <a:schemeClr val="dk1"/>
                </a:solidFill>
                <a:latin typeface="Arial"/>
                <a:ea typeface="Arial"/>
                <a:cs typeface="Arial"/>
                <a:sym typeface="Arial"/>
              </a:rPr>
              <a:t>z Є W</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ii)  |y| &gt; 0</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iii) |xy| &lt;= p (p is the length of the strings)</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4. Assume n=3, then  w= aaaaaa </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 Split w into x , y and z</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ii) Let x=aaa, y=a, z=aa</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iii) for each i &gt;=0, xy</a:t>
            </a:r>
            <a:r>
              <a:rPr lang="en-US" sz="2000" b="0" i="0" u="none" baseline="30000">
                <a:solidFill>
                  <a:schemeClr val="dk1"/>
                </a:solidFill>
                <a:latin typeface="Arial"/>
                <a:ea typeface="Arial"/>
                <a:cs typeface="Arial"/>
                <a:sym typeface="Arial"/>
              </a:rPr>
              <a:t>i</a:t>
            </a:r>
            <a:r>
              <a:rPr lang="en-US" sz="2000" b="0" i="0" u="none">
                <a:solidFill>
                  <a:schemeClr val="dk1"/>
                </a:solidFill>
                <a:latin typeface="Arial"/>
                <a:ea typeface="Arial"/>
                <a:cs typeface="Arial"/>
                <a:sym typeface="Arial"/>
              </a:rPr>
              <a:t>z Є W</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Let i=0, </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xy</a:t>
            </a:r>
            <a:r>
              <a:rPr lang="en-US" sz="2000" b="0" i="0" u="none" baseline="30000">
                <a:solidFill>
                  <a:schemeClr val="dk1"/>
                </a:solidFill>
                <a:latin typeface="Arial"/>
                <a:ea typeface="Arial"/>
                <a:cs typeface="Arial"/>
                <a:sym typeface="Arial"/>
              </a:rPr>
              <a:t>0</a:t>
            </a:r>
            <a:r>
              <a:rPr lang="en-US" sz="2000" b="0" i="0" u="none">
                <a:solidFill>
                  <a:schemeClr val="dk1"/>
                </a:solidFill>
                <a:latin typeface="Arial"/>
                <a:ea typeface="Arial"/>
                <a:cs typeface="Arial"/>
                <a:sym typeface="Arial"/>
              </a:rPr>
              <a:t>z= aaaaa, does not belong to W.</a:t>
            </a:r>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Hence the given language is not regular.</a:t>
            </a:r>
            <a:endParaRPr sz="2000" b="0" i="0" u="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a:t>
            </a:r>
            <a:endParaRPr sz="2000" b="0" i="0" u="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838200" y="0"/>
            <a:ext cx="7543800" cy="627062"/>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010103"/>
              </a:buClr>
              <a:buSzPts val="1900"/>
              <a:buFont typeface="Arial"/>
              <a:buNone/>
            </a:pPr>
            <a:r>
              <a:rPr lang="en-US" sz="1900" b="1" i="0" u="none">
                <a:solidFill>
                  <a:srgbClr val="010103"/>
                </a:solidFill>
                <a:latin typeface="Arial"/>
                <a:ea typeface="Arial"/>
                <a:cs typeface="Arial"/>
                <a:sym typeface="Arial"/>
              </a:rPr>
              <a:t>Introduction of Formal Proof - Basic Definitions</a:t>
            </a:r>
            <a:endParaRPr/>
          </a:p>
        </p:txBody>
      </p:sp>
      <p:sp>
        <p:nvSpPr>
          <p:cNvPr id="302" name="Google Shape;302;p36"/>
          <p:cNvSpPr txBox="1">
            <a:spLocks noGrp="1"/>
          </p:cNvSpPr>
          <p:nvPr>
            <p:ph type="body" idx="1"/>
          </p:nvPr>
        </p:nvSpPr>
        <p:spPr>
          <a:xfrm>
            <a:off x="304800" y="762000"/>
            <a:ext cx="8610600" cy="4114800"/>
          </a:xfrm>
          <a:prstGeom prst="rect">
            <a:avLst/>
          </a:prstGeom>
          <a:noFill/>
          <a:ln>
            <a:noFill/>
          </a:ln>
        </p:spPr>
        <p:txBody>
          <a:bodyPr spcFirstLastPara="1" wrap="square" lIns="0" tIns="45700" rIns="0" bIns="45700" anchor="t" anchorCtr="0">
            <a:noAutofit/>
          </a:bodyPr>
          <a:lstStyle/>
          <a:p>
            <a:pPr marL="457200" marR="0" lvl="0" indent="-457200" algn="l" rtl="0">
              <a:lnSpc>
                <a:spcPct val="80000"/>
              </a:lnSpc>
              <a:spcBef>
                <a:spcPts val="0"/>
              </a:spcBef>
              <a:spcAft>
                <a:spcPts val="0"/>
              </a:spcAft>
              <a:buClr>
                <a:schemeClr val="accent1"/>
              </a:buClr>
              <a:buSzPts val="2000"/>
              <a:buFont typeface="Noto Sans Symbols"/>
              <a:buAutoNum type="arabicPeriod"/>
            </a:pPr>
            <a:r>
              <a:rPr lang="en-US" sz="2000" b="1" i="0" u="none" dirty="0">
                <a:solidFill>
                  <a:srgbClr val="404040"/>
                </a:solidFill>
                <a:latin typeface="Calibri"/>
                <a:ea typeface="Calibri"/>
                <a:cs typeface="Calibri"/>
                <a:sym typeface="Calibri"/>
              </a:rPr>
              <a:t>Alphabet</a:t>
            </a:r>
            <a:r>
              <a:rPr lang="en-US" sz="2000" b="0" i="0" u="none" dirty="0">
                <a:solidFill>
                  <a:srgbClr val="404040"/>
                </a:solidFill>
                <a:latin typeface="Calibri"/>
                <a:ea typeface="Calibri"/>
                <a:cs typeface="Calibri"/>
                <a:sym typeface="Calibri"/>
              </a:rPr>
              <a:t> - a finite set of symbols. </a:t>
            </a:r>
            <a:endParaRPr dirty="0"/>
          </a:p>
          <a:p>
            <a:pPr marL="657225" marR="0" lvl="1" indent="-457200" algn="l" rtl="0">
              <a:lnSpc>
                <a:spcPct val="80000"/>
              </a:lnSpc>
              <a:spcBef>
                <a:spcPts val="400"/>
              </a:spcBef>
              <a:spcAft>
                <a:spcPts val="0"/>
              </a:spcAft>
              <a:buClr>
                <a:schemeClr val="accent1"/>
              </a:buClr>
              <a:buSzPts val="2000"/>
              <a:buFont typeface="Calibri"/>
              <a:buNone/>
            </a:pPr>
            <a:r>
              <a:rPr lang="en-US" sz="2000" b="0" i="0" u="none" strike="noStrike" cap="none" dirty="0">
                <a:solidFill>
                  <a:srgbClr val="006600"/>
                </a:solidFill>
                <a:latin typeface="Calibri"/>
                <a:ea typeface="Calibri"/>
                <a:cs typeface="Calibri"/>
                <a:sym typeface="Calibri"/>
              </a:rPr>
              <a:t>		Examples: Binary alphabet {0,1}, </a:t>
            </a:r>
            <a:br>
              <a:rPr lang="en-US" sz="2000" b="0" i="0" u="none" strike="noStrike" cap="none" dirty="0">
                <a:solidFill>
                  <a:srgbClr val="006600"/>
                </a:solidFill>
                <a:latin typeface="Calibri"/>
                <a:ea typeface="Calibri"/>
                <a:cs typeface="Calibri"/>
                <a:sym typeface="Calibri"/>
              </a:rPr>
            </a:br>
            <a:r>
              <a:rPr lang="en-US" sz="2000" b="0" i="0" u="none" strike="noStrike" cap="none" dirty="0">
                <a:solidFill>
                  <a:srgbClr val="006600"/>
                </a:solidFill>
                <a:latin typeface="Calibri"/>
                <a:ea typeface="Calibri"/>
                <a:cs typeface="Calibri"/>
                <a:sym typeface="Calibri"/>
              </a:rPr>
              <a:t>     English alphabet {a,...,z,!,?,...}</a:t>
            </a:r>
            <a:endParaRPr dirty="0"/>
          </a:p>
          <a:p>
            <a:pPr marL="457200" marR="0" lvl="0" indent="-457200" algn="l" rtl="0">
              <a:lnSpc>
                <a:spcPct val="80000"/>
              </a:lnSpc>
              <a:spcBef>
                <a:spcPts val="1600"/>
              </a:spcBef>
              <a:spcAft>
                <a:spcPts val="0"/>
              </a:spcAft>
              <a:buClr>
                <a:schemeClr val="accent1"/>
              </a:buClr>
              <a:buSzPts val="2000"/>
              <a:buFont typeface="Calibri"/>
              <a:buNone/>
            </a:pPr>
            <a:r>
              <a:rPr lang="en-US" sz="2000" b="0" i="0" u="none" dirty="0">
                <a:solidFill>
                  <a:srgbClr val="404040"/>
                </a:solidFill>
                <a:latin typeface="Calibri"/>
                <a:ea typeface="Calibri"/>
                <a:cs typeface="Calibri"/>
                <a:sym typeface="Calibri"/>
              </a:rPr>
              <a:t>2. </a:t>
            </a:r>
            <a:r>
              <a:rPr lang="en-US" sz="2000" b="1" i="0" u="none" dirty="0">
                <a:solidFill>
                  <a:srgbClr val="404040"/>
                </a:solidFill>
                <a:latin typeface="Calibri"/>
                <a:ea typeface="Calibri"/>
                <a:cs typeface="Calibri"/>
                <a:sym typeface="Calibri"/>
              </a:rPr>
              <a:t>String over an alphabet </a:t>
            </a:r>
            <a:r>
              <a:rPr lang="en-US" sz="2000" b="0" i="0" u="none" dirty="0">
                <a:solidFill>
                  <a:srgbClr val="404040"/>
                </a:solidFill>
                <a:latin typeface="Calibri"/>
                <a:ea typeface="Calibri"/>
                <a:cs typeface="Calibri"/>
                <a:sym typeface="Calibri"/>
              </a:rPr>
              <a:t>Σ - a finite sequence of symbols from Σ.</a:t>
            </a:r>
            <a:endParaRPr dirty="0"/>
          </a:p>
          <a:p>
            <a:pPr marL="657225" marR="0" lvl="1" indent="-457200" algn="l" rtl="0">
              <a:lnSpc>
                <a:spcPct val="80000"/>
              </a:lnSpc>
              <a:spcBef>
                <a:spcPts val="400"/>
              </a:spcBef>
              <a:spcAft>
                <a:spcPts val="0"/>
              </a:spcAft>
              <a:buClr>
                <a:schemeClr val="accent1"/>
              </a:buClr>
              <a:buSzPts val="2000"/>
              <a:buFont typeface="Calibri"/>
              <a:buChar char="◦"/>
            </a:pPr>
            <a:r>
              <a:rPr lang="en-US" sz="2000" b="0" i="0" u="none" strike="noStrike" cap="none" dirty="0">
                <a:solidFill>
                  <a:srgbClr val="FF0000"/>
                </a:solidFill>
                <a:latin typeface="Calibri"/>
                <a:ea typeface="Calibri"/>
                <a:cs typeface="Calibri"/>
                <a:sym typeface="Calibri"/>
              </a:rPr>
              <a:t>Notation: (a) Letters u, v, w, x, y, and z denote strings. </a:t>
            </a:r>
            <a:endParaRPr dirty="0"/>
          </a:p>
          <a:p>
            <a:pPr marL="657225" marR="0" lvl="1" indent="-457200" algn="l" rtl="0">
              <a:lnSpc>
                <a:spcPct val="80000"/>
              </a:lnSpc>
              <a:spcBef>
                <a:spcPts val="600"/>
              </a:spcBef>
              <a:spcAft>
                <a:spcPts val="0"/>
              </a:spcAft>
              <a:buClr>
                <a:schemeClr val="accent1"/>
              </a:buClr>
              <a:buSzPts val="2000"/>
              <a:buFont typeface="Calibri"/>
              <a:buNone/>
            </a:pPr>
            <a:r>
              <a:rPr lang="en-US" sz="2000" b="0" i="0" u="none" strike="noStrike" cap="none" dirty="0">
                <a:solidFill>
                  <a:srgbClr val="FF0000"/>
                </a:solidFill>
                <a:latin typeface="Calibri"/>
                <a:ea typeface="Calibri"/>
                <a:cs typeface="Calibri"/>
                <a:sym typeface="Calibri"/>
              </a:rPr>
              <a:t>	                  (b) Convention: concatenate the symbols. No 			          parentheses or commas used.</a:t>
            </a:r>
            <a:r>
              <a:rPr lang="en-US" sz="2000" b="0" i="0" u="none" strike="noStrike" cap="none" dirty="0">
                <a:solidFill>
                  <a:srgbClr val="404040"/>
                </a:solidFill>
                <a:latin typeface="Calibri"/>
                <a:ea typeface="Calibri"/>
                <a:cs typeface="Calibri"/>
                <a:sym typeface="Calibri"/>
              </a:rPr>
              <a:t> </a:t>
            </a:r>
            <a:endParaRPr sz="2000" b="0" i="0" u="none" strike="noStrike" cap="none" dirty="0">
              <a:solidFill>
                <a:srgbClr val="404040"/>
              </a:solidFill>
              <a:latin typeface="Calibri"/>
              <a:ea typeface="Calibri"/>
              <a:cs typeface="Calibri"/>
              <a:sym typeface="Calibri"/>
            </a:endParaRPr>
          </a:p>
          <a:p>
            <a:pPr marL="457200" marR="0" lvl="0" indent="-457200" algn="l" rtl="0">
              <a:lnSpc>
                <a:spcPct val="90000"/>
              </a:lnSpc>
              <a:spcBef>
                <a:spcPts val="1600"/>
              </a:spcBef>
              <a:spcAft>
                <a:spcPts val="0"/>
              </a:spcAft>
              <a:buClr>
                <a:schemeClr val="accent1"/>
              </a:buClr>
              <a:buSzPts val="2000"/>
              <a:buFont typeface="Calibri"/>
              <a:buNone/>
            </a:pPr>
            <a:r>
              <a:rPr lang="en-US" sz="2000" b="0" i="0" u="none" dirty="0">
                <a:solidFill>
                  <a:srgbClr val="404040"/>
                </a:solidFill>
                <a:latin typeface="Calibri"/>
                <a:ea typeface="Calibri"/>
                <a:cs typeface="Calibri"/>
                <a:sym typeface="Calibri"/>
              </a:rPr>
              <a:t>3. </a:t>
            </a:r>
            <a:r>
              <a:rPr lang="en-US" sz="2000" b="1" i="0" u="none" dirty="0">
                <a:solidFill>
                  <a:srgbClr val="404040"/>
                </a:solidFill>
                <a:latin typeface="Calibri"/>
                <a:ea typeface="Calibri"/>
                <a:cs typeface="Calibri"/>
                <a:sym typeface="Calibri"/>
              </a:rPr>
              <a:t>Empty string</a:t>
            </a:r>
            <a:r>
              <a:rPr lang="en-US" sz="2000" b="0" i="0" u="none" dirty="0">
                <a:solidFill>
                  <a:srgbClr val="404040"/>
                </a:solidFill>
                <a:latin typeface="Calibri"/>
                <a:ea typeface="Calibri"/>
                <a:cs typeface="Calibri"/>
                <a:sym typeface="Calibri"/>
              </a:rPr>
              <a:t>: e or ε denotes the empty sequence of symbols.</a:t>
            </a:r>
            <a:endParaRPr dirty="0"/>
          </a:p>
          <a:p>
            <a:pPr marL="457200" marR="0" lvl="0" indent="-457200" algn="l" rtl="0">
              <a:lnSpc>
                <a:spcPct val="90000"/>
              </a:lnSpc>
              <a:spcBef>
                <a:spcPts val="1400"/>
              </a:spcBef>
              <a:spcAft>
                <a:spcPts val="0"/>
              </a:spcAft>
              <a:buClr>
                <a:schemeClr val="accent1"/>
              </a:buClr>
              <a:buSzPts val="2000"/>
              <a:buFont typeface="Calibri"/>
              <a:buNone/>
            </a:pPr>
            <a:r>
              <a:rPr lang="en-US" sz="2000" b="0" i="0" u="none" dirty="0">
                <a:solidFill>
                  <a:srgbClr val="404040"/>
                </a:solidFill>
                <a:latin typeface="Calibri"/>
                <a:ea typeface="Calibri"/>
                <a:cs typeface="Calibri"/>
                <a:sym typeface="Calibri"/>
              </a:rPr>
              <a:t>4. </a:t>
            </a:r>
            <a:r>
              <a:rPr lang="en-US" sz="2000" b="1" i="0" u="none" dirty="0">
                <a:solidFill>
                  <a:srgbClr val="404040"/>
                </a:solidFill>
                <a:latin typeface="Calibri"/>
                <a:ea typeface="Calibri"/>
                <a:cs typeface="Calibri"/>
                <a:sym typeface="Calibri"/>
              </a:rPr>
              <a:t>Language over alphabet </a:t>
            </a:r>
            <a:r>
              <a:rPr lang="en-US" sz="2000" b="0" i="0" u="none" dirty="0">
                <a:solidFill>
                  <a:srgbClr val="404040"/>
                </a:solidFill>
                <a:latin typeface="Calibri"/>
                <a:ea typeface="Calibri"/>
                <a:cs typeface="Calibri"/>
                <a:sym typeface="Calibri"/>
              </a:rPr>
              <a:t>Σ - a set of strings over Σ. </a:t>
            </a:r>
            <a:endParaRPr dirty="0"/>
          </a:p>
          <a:p>
            <a:pPr marL="657225" marR="0" lvl="1" indent="-457200" algn="l" rtl="0">
              <a:lnSpc>
                <a:spcPct val="90000"/>
              </a:lnSpc>
              <a:spcBef>
                <a:spcPts val="400"/>
              </a:spcBef>
              <a:spcAft>
                <a:spcPts val="0"/>
              </a:spcAft>
              <a:buClr>
                <a:schemeClr val="accent1"/>
              </a:buClr>
              <a:buSzPts val="2000"/>
              <a:buFont typeface="Calibri"/>
              <a:buChar char="◦"/>
            </a:pPr>
            <a:r>
              <a:rPr lang="en-US" sz="2000" b="0" i="0" u="none" strike="noStrike" cap="none" dirty="0">
                <a:solidFill>
                  <a:srgbClr val="FF0000"/>
                </a:solidFill>
                <a:latin typeface="Calibri"/>
                <a:ea typeface="Calibri"/>
                <a:cs typeface="Calibri"/>
                <a:sym typeface="Calibri"/>
              </a:rPr>
              <a:t>Notation: L. </a:t>
            </a:r>
            <a:endParaRPr dirty="0"/>
          </a:p>
          <a:p>
            <a:pPr marL="657225" marR="0" lvl="1" indent="-457200" algn="l" rtl="0">
              <a:lnSpc>
                <a:spcPct val="90000"/>
              </a:lnSpc>
              <a:spcBef>
                <a:spcPts val="600"/>
              </a:spcBef>
              <a:spcAft>
                <a:spcPts val="0"/>
              </a:spcAft>
              <a:buClr>
                <a:schemeClr val="accent1"/>
              </a:buClr>
              <a:buSzPts val="2000"/>
              <a:buFont typeface="Calibri"/>
              <a:buChar char="◦"/>
            </a:pPr>
            <a:r>
              <a:rPr lang="en-US" sz="2000" b="0" i="0" u="none" strike="noStrike" cap="none" dirty="0">
                <a:solidFill>
                  <a:srgbClr val="006600"/>
                </a:solidFill>
                <a:latin typeface="Calibri"/>
                <a:ea typeface="Calibri"/>
                <a:cs typeface="Calibri"/>
                <a:sym typeface="Calibri"/>
              </a:rPr>
              <a:t>Examples: </a:t>
            </a:r>
            <a:endParaRPr dirty="0"/>
          </a:p>
          <a:p>
            <a:pPr marL="566737" marR="0" lvl="2" indent="-182562" algn="l" rtl="0">
              <a:lnSpc>
                <a:spcPct val="90000"/>
              </a:lnSpc>
              <a:spcBef>
                <a:spcPts val="600"/>
              </a:spcBef>
              <a:spcAft>
                <a:spcPts val="0"/>
              </a:spcAft>
              <a:buClr>
                <a:schemeClr val="accent1"/>
              </a:buClr>
              <a:buSzPts val="2000"/>
              <a:buFont typeface="Calibri"/>
              <a:buChar char="◦"/>
            </a:pPr>
            <a:r>
              <a:rPr lang="en-US" sz="2000" b="0" i="0" u="none" strike="noStrike" cap="none" dirty="0">
                <a:solidFill>
                  <a:srgbClr val="006600"/>
                </a:solidFill>
                <a:latin typeface="Calibri"/>
                <a:ea typeface="Calibri"/>
                <a:cs typeface="Calibri"/>
                <a:sym typeface="Calibri"/>
              </a:rPr>
              <a:t>{0, 00, 000, ...} is an "infinite" language over the binary alphabet. </a:t>
            </a:r>
            <a:endParaRPr dirty="0"/>
          </a:p>
          <a:p>
            <a:pPr marL="566737" marR="0" lvl="2" indent="-182562" algn="l" rtl="0">
              <a:lnSpc>
                <a:spcPct val="90000"/>
              </a:lnSpc>
              <a:spcBef>
                <a:spcPts val="600"/>
              </a:spcBef>
              <a:spcAft>
                <a:spcPts val="0"/>
              </a:spcAft>
              <a:buClr>
                <a:schemeClr val="accent1"/>
              </a:buClr>
              <a:buSzPts val="2000"/>
              <a:buFont typeface="Calibri"/>
              <a:buChar char="◦"/>
            </a:pPr>
            <a:r>
              <a:rPr lang="en-US" sz="2000" b="0" i="0" u="none" strike="noStrike" cap="none" dirty="0">
                <a:solidFill>
                  <a:srgbClr val="006600"/>
                </a:solidFill>
                <a:latin typeface="Calibri"/>
                <a:ea typeface="Calibri"/>
                <a:cs typeface="Calibri"/>
                <a:sym typeface="Calibri"/>
              </a:rPr>
              <a:t>{a, b, c} is a "finite" language over the English alphabet. </a:t>
            </a:r>
            <a:endParaRPr dirty="0"/>
          </a:p>
          <a:p>
            <a:pPr marL="457200" marR="0" lvl="0" indent="-457200" algn="l" rtl="0">
              <a:lnSpc>
                <a:spcPct val="90000"/>
              </a:lnSpc>
              <a:spcBef>
                <a:spcPts val="1600"/>
              </a:spcBef>
              <a:spcAft>
                <a:spcPts val="0"/>
              </a:spcAft>
              <a:buClr>
                <a:schemeClr val="accent1"/>
              </a:buClr>
              <a:buSzPts val="2000"/>
              <a:buFont typeface="Calibri"/>
              <a:buNone/>
            </a:pPr>
            <a:endParaRPr sz="2000" b="0" i="0" u="none" dirty="0">
              <a:solidFill>
                <a:srgbClr val="FF0000"/>
              </a:solidFill>
              <a:latin typeface="Calibri"/>
              <a:ea typeface="Calibri"/>
              <a:cs typeface="Calibri"/>
              <a:sym typeface="Calibri"/>
            </a:endParaRPr>
          </a:p>
          <a:p>
            <a:pPr marL="657225" marR="0" lvl="1" indent="-457200" algn="l" rtl="0">
              <a:lnSpc>
                <a:spcPct val="80000"/>
              </a:lnSpc>
              <a:spcBef>
                <a:spcPts val="400"/>
              </a:spcBef>
              <a:spcAft>
                <a:spcPts val="0"/>
              </a:spcAft>
              <a:buClr>
                <a:schemeClr val="accent1"/>
              </a:buClr>
              <a:buSzPts val="2000"/>
              <a:buFont typeface="Calibri"/>
              <a:buNone/>
            </a:pPr>
            <a:endParaRPr sz="2000" b="0" i="0" u="none" strike="noStrike" cap="none" dirty="0">
              <a:solidFill>
                <a:srgbClr val="404040"/>
              </a:solidFill>
              <a:latin typeface="Calibri"/>
              <a:ea typeface="Calibri"/>
              <a:cs typeface="Calibri"/>
              <a:sym typeface="Calibri"/>
            </a:endParaRPr>
          </a:p>
          <a:p>
            <a:pPr marL="90488" marR="0" lvl="0" indent="0" algn="l" rtl="0">
              <a:lnSpc>
                <a:spcPct val="90000"/>
              </a:lnSpc>
              <a:spcBef>
                <a:spcPts val="1600"/>
              </a:spcBef>
              <a:spcAft>
                <a:spcPts val="0"/>
              </a:spcAft>
              <a:buClr>
                <a:schemeClr val="accent1"/>
              </a:buClr>
              <a:buSzPts val="2000"/>
              <a:buFont typeface="Calibri"/>
              <a:buNone/>
            </a:pPr>
            <a:endParaRPr sz="2000" b="0" i="0" u="none" strike="noStrike" cap="none" dirty="0">
              <a:solidFill>
                <a:srgbClr val="404040"/>
              </a:solidFill>
              <a:latin typeface="Calibri"/>
              <a:ea typeface="Calibri"/>
              <a:cs typeface="Calibri"/>
              <a:sym typeface="Calibri"/>
            </a:endParaRPr>
          </a:p>
        </p:txBody>
      </p:sp>
      <p:sp>
        <p:nvSpPr>
          <p:cNvPr id="303" name="Google Shape;303;p36"/>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a:t>
            </a:fld>
            <a:endParaRPr/>
          </a:p>
        </p:txBody>
      </p:sp>
      <p:pic>
        <p:nvPicPr>
          <p:cNvPr id="305" name="Google Shape;305;p36"/>
          <p:cNvPicPr preferRelativeResize="0"/>
          <p:nvPr/>
        </p:nvPicPr>
        <p:blipFill rotWithShape="1">
          <a:blip r:embed="rId3">
            <a:alphaModFix/>
          </a:blip>
          <a:srcRect/>
          <a:stretch/>
        </p:blipFill>
        <p:spPr>
          <a:xfrm>
            <a:off x="1981200" y="3254375"/>
            <a:ext cx="38100" cy="84137"/>
          </a:xfrm>
          <a:prstGeom prst="rect">
            <a:avLst/>
          </a:prstGeom>
          <a:noFill/>
          <a:ln>
            <a:noFill/>
          </a:ln>
        </p:spPr>
      </p:pic>
      <p:pic>
        <p:nvPicPr>
          <p:cNvPr id="307" name="Google Shape;307;p36"/>
          <p:cNvPicPr preferRelativeResize="0"/>
          <p:nvPr/>
        </p:nvPicPr>
        <p:blipFill rotWithShape="1">
          <a:blip r:embed="rId4">
            <a:alphaModFix/>
          </a:blip>
          <a:srcRect/>
          <a:stretch/>
        </p:blipFill>
        <p:spPr>
          <a:xfrm>
            <a:off x="1704975" y="4151312"/>
            <a:ext cx="233362" cy="46037"/>
          </a:xfrm>
          <a:prstGeom prst="rect">
            <a:avLst/>
          </a:prstGeom>
          <a:noFill/>
          <a:ln>
            <a:noFill/>
          </a:ln>
        </p:spPr>
      </p:pic>
      <p:pic>
        <p:nvPicPr>
          <p:cNvPr id="311" name="Google Shape;311;p36"/>
          <p:cNvPicPr preferRelativeResize="0"/>
          <p:nvPr/>
        </p:nvPicPr>
        <p:blipFill rotWithShape="1">
          <a:blip r:embed="rId5">
            <a:alphaModFix/>
          </a:blip>
          <a:srcRect/>
          <a:stretch/>
        </p:blipFill>
        <p:spPr>
          <a:xfrm>
            <a:off x="3651250" y="1438275"/>
            <a:ext cx="546100" cy="42862"/>
          </a:xfrm>
          <a:prstGeom prst="rect">
            <a:avLst/>
          </a:prstGeom>
          <a:noFill/>
          <a:ln>
            <a:noFill/>
          </a:ln>
        </p:spPr>
      </p:pic>
      <p:pic>
        <p:nvPicPr>
          <p:cNvPr id="315" name="Google Shape;315;p36"/>
          <p:cNvPicPr preferRelativeResize="0"/>
          <p:nvPr/>
        </p:nvPicPr>
        <p:blipFill rotWithShape="1">
          <a:blip r:embed="rId6">
            <a:alphaModFix/>
          </a:blip>
          <a:srcRect/>
          <a:stretch/>
        </p:blipFill>
        <p:spPr>
          <a:xfrm>
            <a:off x="7807325" y="1785937"/>
            <a:ext cx="22225" cy="89376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6"/>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90</a:t>
            </a:fld>
            <a:endParaRPr/>
          </a:p>
        </p:txBody>
      </p:sp>
      <p:pic>
        <p:nvPicPr>
          <p:cNvPr id="1048" name="Google Shape;1048;p116"/>
          <p:cNvPicPr preferRelativeResize="0"/>
          <p:nvPr/>
        </p:nvPicPr>
        <p:blipFill rotWithShape="1">
          <a:blip r:embed="rId3">
            <a:alphaModFix/>
          </a:blip>
          <a:srcRect/>
          <a:stretch/>
        </p:blipFill>
        <p:spPr>
          <a:xfrm>
            <a:off x="914400" y="1219200"/>
            <a:ext cx="7548562" cy="4324350"/>
          </a:xfrm>
          <a:prstGeom prst="rect">
            <a:avLst/>
          </a:prstGeom>
          <a:noFill/>
          <a:ln>
            <a:noFill/>
          </a:ln>
        </p:spPr>
      </p:pic>
      <p:sp>
        <p:nvSpPr>
          <p:cNvPr id="1049" name="Google Shape;1049;p116"/>
          <p:cNvSpPr txBox="1"/>
          <p:nvPr/>
        </p:nvSpPr>
        <p:spPr>
          <a:xfrm>
            <a:off x="395287" y="333375"/>
            <a:ext cx="8748712"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CLASSIFICATION OF FINITE AUTOMATON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17"/>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91</a:t>
            </a:fld>
            <a:endParaRPr/>
          </a:p>
        </p:txBody>
      </p:sp>
      <p:sp>
        <p:nvSpPr>
          <p:cNvPr id="1055" name="Google Shape;1055;p117"/>
          <p:cNvSpPr txBox="1"/>
          <p:nvPr/>
        </p:nvSpPr>
        <p:spPr>
          <a:xfrm>
            <a:off x="250825" y="260350"/>
            <a:ext cx="864235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FINITE AUTOMATON WITH OUTPUTS</a:t>
            </a:r>
            <a:endParaRPr/>
          </a:p>
        </p:txBody>
      </p:sp>
      <p:sp>
        <p:nvSpPr>
          <p:cNvPr id="1056" name="Google Shape;1056;p117"/>
          <p:cNvSpPr txBox="1"/>
          <p:nvPr/>
        </p:nvSpPr>
        <p:spPr>
          <a:xfrm>
            <a:off x="250825" y="836612"/>
            <a:ext cx="8569325" cy="34163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200"/>
              <a:buFont typeface="Calibri"/>
              <a:buAutoNum type="arabicPeriod"/>
            </a:pPr>
            <a:r>
              <a:rPr lang="en-US" sz="2200" b="0" i="0" u="none">
                <a:solidFill>
                  <a:schemeClr val="dk1"/>
                </a:solidFill>
                <a:latin typeface="Arial"/>
                <a:ea typeface="Arial"/>
                <a:cs typeface="Arial"/>
                <a:sym typeface="Arial"/>
              </a:rPr>
              <a:t>Finite automata is always associated with FSM.</a:t>
            </a:r>
            <a:endParaRPr/>
          </a:p>
          <a:p>
            <a:pPr marL="342900" marR="0" lvl="0" indent="-342900" algn="l" rtl="0">
              <a:lnSpc>
                <a:spcPct val="150000"/>
              </a:lnSpc>
              <a:spcBef>
                <a:spcPts val="0"/>
              </a:spcBef>
              <a:spcAft>
                <a:spcPts val="0"/>
              </a:spcAft>
              <a:buClr>
                <a:schemeClr val="dk1"/>
              </a:buClr>
              <a:buSzPts val="2200"/>
              <a:buFont typeface="Calibri"/>
              <a:buAutoNum type="arabicPeriod"/>
            </a:pPr>
            <a:r>
              <a:rPr lang="en-US" sz="2200" b="0" i="0" u="none">
                <a:solidFill>
                  <a:schemeClr val="dk1"/>
                </a:solidFill>
                <a:latin typeface="Arial"/>
                <a:ea typeface="Arial"/>
                <a:cs typeface="Arial"/>
                <a:sym typeface="Arial"/>
              </a:rPr>
              <a:t>DFA, NFA, epsilon NFA : tells whether the input is accepted or not.</a:t>
            </a:r>
            <a:endParaRPr/>
          </a:p>
          <a:p>
            <a:pPr marL="342900" marR="0" lvl="0" indent="-342900" algn="l" rtl="0">
              <a:lnSpc>
                <a:spcPct val="150000"/>
              </a:lnSpc>
              <a:spcBef>
                <a:spcPts val="0"/>
              </a:spcBef>
              <a:spcAft>
                <a:spcPts val="0"/>
              </a:spcAft>
              <a:buClr>
                <a:schemeClr val="dk1"/>
              </a:buClr>
              <a:buSzPts val="2200"/>
              <a:buFont typeface="Calibri"/>
              <a:buAutoNum type="arabicPeriod"/>
            </a:pPr>
            <a:r>
              <a:rPr lang="en-US" sz="2200" b="0" i="0" u="none">
                <a:solidFill>
                  <a:schemeClr val="dk1"/>
                </a:solidFill>
                <a:latin typeface="Arial"/>
                <a:ea typeface="Arial"/>
                <a:cs typeface="Arial"/>
                <a:sym typeface="Arial"/>
              </a:rPr>
              <a:t>The finite automata that generates some output:</a:t>
            </a:r>
            <a:endParaRPr/>
          </a:p>
          <a:p>
            <a:pPr marL="1200150" marR="0" lvl="2" indent="-285750" algn="l" rtl="0">
              <a:lnSpc>
                <a:spcPct val="150000"/>
              </a:lnSpc>
              <a:spcBef>
                <a:spcPts val="0"/>
              </a:spcBef>
              <a:spcAft>
                <a:spcPts val="0"/>
              </a:spcAft>
              <a:buClr>
                <a:schemeClr val="dk1"/>
              </a:buClr>
              <a:buSzPts val="2200"/>
              <a:buFont typeface="Noto Sans Symbols"/>
              <a:buChar char="✔"/>
            </a:pPr>
            <a:r>
              <a:rPr lang="en-US" sz="2200" b="0" i="0" u="none" strike="noStrike" cap="none">
                <a:solidFill>
                  <a:schemeClr val="dk1"/>
                </a:solidFill>
                <a:latin typeface="Arial"/>
                <a:ea typeface="Arial"/>
                <a:cs typeface="Arial"/>
                <a:sym typeface="Arial"/>
              </a:rPr>
              <a:t>      Mealy Machines</a:t>
            </a:r>
            <a:endParaRPr/>
          </a:p>
          <a:p>
            <a:pPr marL="1200150" marR="0" lvl="2" indent="-285750" algn="l" rtl="0">
              <a:lnSpc>
                <a:spcPct val="150000"/>
              </a:lnSpc>
              <a:spcBef>
                <a:spcPts val="0"/>
              </a:spcBef>
              <a:spcAft>
                <a:spcPts val="0"/>
              </a:spcAft>
              <a:buClr>
                <a:schemeClr val="dk1"/>
              </a:buClr>
              <a:buSzPts val="2200"/>
              <a:buFont typeface="Noto Sans Symbols"/>
              <a:buChar char="✔"/>
            </a:pPr>
            <a:r>
              <a:rPr lang="en-US" sz="2200" b="0" i="0" u="none" strike="noStrike" cap="none">
                <a:solidFill>
                  <a:schemeClr val="dk1"/>
                </a:solidFill>
                <a:latin typeface="Arial"/>
                <a:ea typeface="Arial"/>
                <a:cs typeface="Arial"/>
                <a:sym typeface="Arial"/>
              </a:rPr>
              <a:t>      Moore Machines</a:t>
            </a:r>
            <a:endParaRPr/>
          </a:p>
          <a:p>
            <a:pPr marL="0" marR="0" lvl="0" indent="0" algn="l" rtl="0">
              <a:lnSpc>
                <a:spcPct val="100000"/>
              </a:lnSpc>
              <a:spcBef>
                <a:spcPts val="0"/>
              </a:spcBef>
              <a:spcAft>
                <a:spcPts val="0"/>
              </a:spcAft>
              <a:buNone/>
            </a:pP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18"/>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92</a:t>
            </a:fld>
            <a:endParaRPr/>
          </a:p>
        </p:txBody>
      </p:sp>
      <p:sp>
        <p:nvSpPr>
          <p:cNvPr id="1062" name="Google Shape;1062;p118"/>
          <p:cNvSpPr txBox="1"/>
          <p:nvPr/>
        </p:nvSpPr>
        <p:spPr>
          <a:xfrm>
            <a:off x="107950" y="765175"/>
            <a:ext cx="9202737" cy="24003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In the theory of computation, a Mealy machine is a finite state transducer that generates an output based on its current state and input. </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This means that the state diagram will include both an input and output signal for each transition edge. This maps transitions in the machine to outputs.</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This has reduced number of states</a:t>
            </a:r>
            <a:endParaRPr/>
          </a:p>
        </p:txBody>
      </p:sp>
      <p:sp>
        <p:nvSpPr>
          <p:cNvPr id="1063" name="Google Shape;1063;p118"/>
          <p:cNvSpPr txBox="1"/>
          <p:nvPr/>
        </p:nvSpPr>
        <p:spPr>
          <a:xfrm>
            <a:off x="2555875" y="115887"/>
            <a:ext cx="3684587" cy="52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Mealy state machine</a:t>
            </a:r>
            <a:endParaRPr/>
          </a:p>
        </p:txBody>
      </p:sp>
      <p:pic>
        <p:nvPicPr>
          <p:cNvPr id="1064" name="Google Shape;1064;p118"/>
          <p:cNvPicPr preferRelativeResize="0"/>
          <p:nvPr/>
        </p:nvPicPr>
        <p:blipFill rotWithShape="1">
          <a:blip r:embed="rId3">
            <a:alphaModFix/>
          </a:blip>
          <a:srcRect/>
          <a:stretch/>
        </p:blipFill>
        <p:spPr>
          <a:xfrm>
            <a:off x="26987" y="3500437"/>
            <a:ext cx="5697537" cy="2363787"/>
          </a:xfrm>
          <a:prstGeom prst="rect">
            <a:avLst/>
          </a:prstGeom>
          <a:noFill/>
          <a:ln>
            <a:noFill/>
          </a:ln>
        </p:spPr>
      </p:pic>
      <p:pic>
        <p:nvPicPr>
          <p:cNvPr id="1065" name="Google Shape;1065;p118"/>
          <p:cNvPicPr preferRelativeResize="0"/>
          <p:nvPr/>
        </p:nvPicPr>
        <p:blipFill rotWithShape="1">
          <a:blip r:embed="rId4">
            <a:alphaModFix/>
          </a:blip>
          <a:srcRect/>
          <a:stretch/>
        </p:blipFill>
        <p:spPr>
          <a:xfrm>
            <a:off x="6286500" y="2995612"/>
            <a:ext cx="2276475" cy="28765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19"/>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93</a:t>
            </a:fld>
            <a:endParaRPr/>
          </a:p>
        </p:txBody>
      </p:sp>
      <p:pic>
        <p:nvPicPr>
          <p:cNvPr id="1071" name="Google Shape;1071;p119"/>
          <p:cNvPicPr preferRelativeResize="0"/>
          <p:nvPr/>
        </p:nvPicPr>
        <p:blipFill rotWithShape="1">
          <a:blip r:embed="rId3">
            <a:alphaModFix/>
          </a:blip>
          <a:srcRect/>
          <a:stretch/>
        </p:blipFill>
        <p:spPr>
          <a:xfrm>
            <a:off x="468312" y="1052512"/>
            <a:ext cx="8424862" cy="4968875"/>
          </a:xfrm>
          <a:prstGeom prst="rect">
            <a:avLst/>
          </a:prstGeom>
          <a:noFill/>
          <a:ln>
            <a:noFill/>
          </a:ln>
        </p:spPr>
      </p:pic>
      <p:sp>
        <p:nvSpPr>
          <p:cNvPr id="1072" name="Google Shape;1072;p119"/>
          <p:cNvSpPr txBox="1"/>
          <p:nvPr/>
        </p:nvSpPr>
        <p:spPr>
          <a:xfrm>
            <a:off x="2555875" y="115887"/>
            <a:ext cx="3684587" cy="52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Mealy state machine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20"/>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94</a:t>
            </a:fld>
            <a:endParaRPr/>
          </a:p>
        </p:txBody>
      </p:sp>
      <p:sp>
        <p:nvSpPr>
          <p:cNvPr id="1078" name="Google Shape;1078;p120"/>
          <p:cNvSpPr txBox="1"/>
          <p:nvPr/>
        </p:nvSpPr>
        <p:spPr>
          <a:xfrm>
            <a:off x="2516187" y="115887"/>
            <a:ext cx="3762375" cy="52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Moore state machine</a:t>
            </a:r>
            <a:endParaRPr/>
          </a:p>
        </p:txBody>
      </p:sp>
      <p:sp>
        <p:nvSpPr>
          <p:cNvPr id="1079" name="Google Shape;1079;p120"/>
          <p:cNvSpPr txBox="1"/>
          <p:nvPr/>
        </p:nvSpPr>
        <p:spPr>
          <a:xfrm>
            <a:off x="14287" y="592137"/>
            <a:ext cx="8964612" cy="286226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In the theory of computation, a Moore machine is a finite state transducer where the outputs are determined by the current state alone (and do not depend directly on the input). </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The state diagram for a Moore machine will include an output signal for each state. The transitions are not directly dependent upon input.</a:t>
            </a:r>
            <a:endParaRPr/>
          </a:p>
          <a:p>
            <a:pPr marL="342900" marR="0" lvl="0" indent="-342900" algn="l" rtl="0">
              <a:lnSpc>
                <a:spcPct val="150000"/>
              </a:lnSpc>
              <a:spcBef>
                <a:spcPts val="0"/>
              </a:spcBef>
              <a:spcAft>
                <a:spcPts val="0"/>
              </a:spcAft>
              <a:buClr>
                <a:schemeClr val="dk1"/>
              </a:buClr>
              <a:buSzPts val="2000"/>
              <a:buFont typeface="Calibri"/>
              <a:buAutoNum type="arabicPeriod"/>
            </a:pPr>
            <a:r>
              <a:rPr lang="en-US" sz="2000" b="0" i="0" u="none">
                <a:solidFill>
                  <a:schemeClr val="dk1"/>
                </a:solidFill>
                <a:latin typeface="Arial"/>
                <a:ea typeface="Arial"/>
                <a:cs typeface="Arial"/>
                <a:sym typeface="Arial"/>
              </a:rPr>
              <a:t>The advantage of the Moore model is a simplification of the behavior</a:t>
            </a:r>
            <a:endParaRPr/>
          </a:p>
        </p:txBody>
      </p:sp>
      <p:pic>
        <p:nvPicPr>
          <p:cNvPr id="1080" name="Google Shape;1080;p120"/>
          <p:cNvPicPr preferRelativeResize="0"/>
          <p:nvPr/>
        </p:nvPicPr>
        <p:blipFill rotWithShape="1">
          <a:blip r:embed="rId3">
            <a:alphaModFix/>
          </a:blip>
          <a:srcRect/>
          <a:stretch/>
        </p:blipFill>
        <p:spPr>
          <a:xfrm>
            <a:off x="-3175" y="3644900"/>
            <a:ext cx="5943600" cy="2978150"/>
          </a:xfrm>
          <a:prstGeom prst="rect">
            <a:avLst/>
          </a:prstGeom>
          <a:noFill/>
          <a:ln>
            <a:noFill/>
          </a:ln>
        </p:spPr>
      </p:pic>
      <p:pic>
        <p:nvPicPr>
          <p:cNvPr id="1081" name="Google Shape;1081;p120"/>
          <p:cNvPicPr preferRelativeResize="0"/>
          <p:nvPr/>
        </p:nvPicPr>
        <p:blipFill rotWithShape="1">
          <a:blip r:embed="rId4">
            <a:alphaModFix/>
          </a:blip>
          <a:srcRect/>
          <a:stretch/>
        </p:blipFill>
        <p:spPr>
          <a:xfrm>
            <a:off x="6076950" y="3581400"/>
            <a:ext cx="2695575" cy="28098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21"/>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95</a:t>
            </a:fld>
            <a:endParaRPr/>
          </a:p>
        </p:txBody>
      </p:sp>
      <p:sp>
        <p:nvSpPr>
          <p:cNvPr id="1087" name="Google Shape;1087;p121"/>
          <p:cNvSpPr txBox="1"/>
          <p:nvPr/>
        </p:nvSpPr>
        <p:spPr>
          <a:xfrm>
            <a:off x="2516187" y="115887"/>
            <a:ext cx="3762375" cy="52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Moore state machine</a:t>
            </a:r>
            <a:endParaRPr/>
          </a:p>
        </p:txBody>
      </p:sp>
      <p:pic>
        <p:nvPicPr>
          <p:cNvPr id="1088" name="Google Shape;1088;p121"/>
          <p:cNvPicPr preferRelativeResize="0"/>
          <p:nvPr/>
        </p:nvPicPr>
        <p:blipFill rotWithShape="1">
          <a:blip r:embed="rId3">
            <a:alphaModFix/>
          </a:blip>
          <a:srcRect/>
          <a:stretch/>
        </p:blipFill>
        <p:spPr>
          <a:xfrm>
            <a:off x="611187" y="836612"/>
            <a:ext cx="7632700" cy="504031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22"/>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96</a:t>
            </a:fld>
            <a:endParaRPr/>
          </a:p>
        </p:txBody>
      </p:sp>
      <p:pic>
        <p:nvPicPr>
          <p:cNvPr id="1094" name="Google Shape;1094;p122"/>
          <p:cNvPicPr preferRelativeResize="0"/>
          <p:nvPr/>
        </p:nvPicPr>
        <p:blipFill rotWithShape="1">
          <a:blip r:embed="rId3">
            <a:alphaModFix/>
          </a:blip>
          <a:srcRect/>
          <a:stretch/>
        </p:blipFill>
        <p:spPr>
          <a:xfrm>
            <a:off x="250825" y="1125537"/>
            <a:ext cx="8642350" cy="4895850"/>
          </a:xfrm>
          <a:prstGeom prst="rect">
            <a:avLst/>
          </a:prstGeom>
          <a:noFill/>
          <a:ln>
            <a:noFill/>
          </a:ln>
        </p:spPr>
      </p:pic>
      <p:sp>
        <p:nvSpPr>
          <p:cNvPr id="1095" name="Google Shape;1095;p122"/>
          <p:cNvSpPr txBox="1"/>
          <p:nvPr/>
        </p:nvSpPr>
        <p:spPr>
          <a:xfrm>
            <a:off x="323850" y="188912"/>
            <a:ext cx="8820150" cy="430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200"/>
              <a:buFont typeface="Arial"/>
              <a:buNone/>
            </a:pPr>
            <a:r>
              <a:rPr lang="en-US" sz="2200" b="1" i="0" u="none">
                <a:solidFill>
                  <a:schemeClr val="dk1"/>
                </a:solidFill>
                <a:latin typeface="Arial"/>
                <a:ea typeface="Arial"/>
                <a:cs typeface="Arial"/>
                <a:sym typeface="Arial"/>
              </a:rPr>
              <a:t>MEALY MACHINE VS MOORE MACHINE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3"/>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97</a:t>
            </a:fld>
            <a:endParaRPr/>
          </a:p>
        </p:txBody>
      </p:sp>
      <p:sp>
        <p:nvSpPr>
          <p:cNvPr id="1101" name="Google Shape;1101;p123"/>
          <p:cNvSpPr txBox="1"/>
          <p:nvPr/>
        </p:nvSpPr>
        <p:spPr>
          <a:xfrm>
            <a:off x="214312" y="285750"/>
            <a:ext cx="85725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Design a Mealy machine that prints ‘A’ if the sequence ‘110’ is encountered </a:t>
            </a:r>
            <a:endParaRPr/>
          </a:p>
        </p:txBody>
      </p:sp>
      <p:sp>
        <p:nvSpPr>
          <p:cNvPr id="1102" name="Google Shape;1102;p123"/>
          <p:cNvSpPr txBox="1"/>
          <p:nvPr/>
        </p:nvSpPr>
        <p:spPr>
          <a:xfrm>
            <a:off x="0" y="1285875"/>
            <a:ext cx="8501062" cy="1323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200"/>
              <a:buFont typeface="Arial"/>
              <a:buNone/>
            </a:pPr>
            <a:r>
              <a:rPr lang="en-US" sz="2200" b="0" i="0" u="none">
                <a:solidFill>
                  <a:schemeClr val="dk1"/>
                </a:solidFill>
                <a:latin typeface="Arial"/>
                <a:ea typeface="Arial"/>
                <a:cs typeface="Arial"/>
                <a:sym typeface="Arial"/>
              </a:rPr>
              <a:t>Solution:</a:t>
            </a:r>
            <a:endParaRPr/>
          </a:p>
          <a:p>
            <a:pPr marL="0" marR="0" lvl="0" indent="0" algn="l" rtl="0">
              <a:lnSpc>
                <a:spcPct val="100000"/>
              </a:lnSpc>
              <a:spcBef>
                <a:spcPts val="0"/>
              </a:spcBef>
              <a:spcAft>
                <a:spcPts val="0"/>
              </a:spcAft>
              <a:buClr>
                <a:schemeClr val="dk1"/>
              </a:buClr>
              <a:buSzPts val="2200"/>
              <a:buFont typeface="Arial"/>
              <a:buNone/>
            </a:pPr>
            <a:r>
              <a:rPr lang="en-US" sz="2200" b="0" i="0" u="none">
                <a:solidFill>
                  <a:schemeClr val="dk1"/>
                </a:solidFill>
                <a:latin typeface="Arial"/>
                <a:ea typeface="Arial"/>
                <a:cs typeface="Arial"/>
                <a:sym typeface="Arial"/>
              </a:rPr>
              <a:t> Construct a DFA that accepts strings containing ‘110’ as substring</a:t>
            </a:r>
            <a:r>
              <a:rPr lang="en-US" sz="1800" b="0" i="0" u="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24"/>
          <p:cNvSpPr txBox="1"/>
          <p:nvPr/>
        </p:nvSpPr>
        <p:spPr>
          <a:xfrm>
            <a:off x="7424737" y="6459537"/>
            <a:ext cx="9842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000"/>
              <a:buFont typeface="Arial"/>
              <a:buNone/>
            </a:pPr>
            <a:fld id="{00000000-1234-1234-1234-123412341234}" type="slidenum">
              <a:rPr lang="en-US" sz="1000" b="0" i="0" u="none">
                <a:solidFill>
                  <a:srgbClr val="FFFFFF"/>
                </a:solidFill>
                <a:latin typeface="Arial"/>
                <a:ea typeface="Arial"/>
                <a:cs typeface="Arial"/>
                <a:sym typeface="Arial"/>
              </a:rPr>
              <a:t>98</a:t>
            </a:fld>
            <a:endParaRPr/>
          </a:p>
        </p:txBody>
      </p:sp>
    </p:spTree>
  </p:cSld>
  <p:clrMapOvr>
    <a:masterClrMapping/>
  </p:clrMapOvr>
</p:sld>
</file>

<file path=ppt/theme/theme1.xml><?xml version="1.0" encoding="utf-8"?>
<a:theme xmlns:a="http://schemas.openxmlformats.org/drawingml/2006/main" name="8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5645</Words>
  <Application>Microsoft Office PowerPoint</Application>
  <PresentationFormat>On-screen Show (4:3)</PresentationFormat>
  <Paragraphs>785</Paragraphs>
  <Slides>98</Slides>
  <Notes>97</Notes>
  <HiddenSlides>0</HiddenSlides>
  <MMClips>0</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98</vt:i4>
      </vt:variant>
    </vt:vector>
  </HeadingPairs>
  <TitlesOfParts>
    <vt:vector size="120" baseType="lpstr">
      <vt:lpstr>Quintessential</vt:lpstr>
      <vt:lpstr>Times New Roman</vt:lpstr>
      <vt:lpstr>Noto Sans Symbols</vt:lpstr>
      <vt:lpstr>Garamond</vt:lpstr>
      <vt:lpstr>Calibri</vt:lpstr>
      <vt:lpstr>Arial Narrow</vt:lpstr>
      <vt:lpstr>Libre Baskerville</vt:lpstr>
      <vt:lpstr>verdana</vt:lpstr>
      <vt:lpstr>Arial</vt:lpstr>
      <vt:lpstr>8_Retrospect</vt:lpstr>
      <vt:lpstr>3_Retrospect</vt:lpstr>
      <vt:lpstr>Retrospect</vt:lpstr>
      <vt:lpstr>1_Retrospect</vt:lpstr>
      <vt:lpstr>2_Retrospect</vt:lpstr>
      <vt:lpstr>4_Retrospect</vt:lpstr>
      <vt:lpstr>5_Retrospect</vt:lpstr>
      <vt:lpstr>6_Retrospect</vt:lpstr>
      <vt:lpstr>7_Retrospect</vt:lpstr>
      <vt:lpstr>9_Retrospect</vt:lpstr>
      <vt:lpstr>10_Retrospect</vt:lpstr>
      <vt:lpstr>11_Retrospect</vt:lpstr>
      <vt:lpstr>12_Retrospect</vt:lpstr>
      <vt:lpstr>UNIT 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Formal Proof - Basic Definitions</vt:lpstr>
      <vt:lpstr>PowerPoint Presentation</vt:lpstr>
      <vt:lpstr>What are the permissible alphabets to name a variable in C language?  </vt:lpstr>
      <vt:lpstr>Binary relations on strings</vt:lpstr>
      <vt:lpstr>PowerPoint Presentation</vt:lpstr>
      <vt:lpstr>Introduction to Mathematical concepts</vt:lpstr>
      <vt:lpstr>PowerPoint Presentation</vt:lpstr>
      <vt:lpstr>PowerPoint Presentation</vt:lpstr>
      <vt:lpstr>Theorem vs Lemma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Deterministic Finite Automata (DFA)</vt:lpstr>
      <vt:lpstr>PowerPoint Presentation</vt:lpstr>
      <vt:lpstr>PowerPoint Presentation</vt:lpstr>
      <vt:lpstr>PowerPoint Presentation</vt:lpstr>
      <vt:lpstr>Transition table</vt:lpstr>
      <vt:lpstr>Extending the Transition functions to the strings</vt:lpstr>
      <vt:lpstr>PowerPoint Presentation</vt:lpstr>
      <vt:lpstr>Consider the following transition diagram and to check the input string 110111,011101 is accepted or not.</vt:lpstr>
      <vt:lpstr>PowerPoint Presentation</vt:lpstr>
      <vt:lpstr>Language of DFA</vt:lpstr>
      <vt:lpstr>Regular Languages</vt:lpstr>
      <vt:lpstr>Nondeterministic Finite Automaton (NFA) </vt:lpstr>
      <vt:lpstr>PowerPoint Presentation</vt:lpstr>
      <vt:lpstr>PowerPoint Presentation</vt:lpstr>
      <vt:lpstr>PowerPoint Presentation</vt:lpstr>
      <vt:lpstr>PowerPoint Presentation</vt:lpstr>
      <vt:lpstr>Conversion of NFA to DFA</vt:lpstr>
      <vt:lpstr>1. Convert the given NFA to DFA</vt:lpstr>
      <vt:lpstr>PowerPoint Presentation</vt:lpstr>
      <vt:lpstr>PowerPoint Presentation</vt:lpstr>
      <vt:lpstr>PowerPoint Presentation</vt:lpstr>
      <vt:lpstr>PowerPoint Presentation</vt:lpstr>
      <vt:lpstr>PowerPoint Presentation</vt:lpstr>
      <vt:lpstr>PowerPoint Presentation</vt:lpstr>
      <vt:lpstr>Closure properties of regular languages.</vt:lpstr>
      <vt:lpstr>REGULAR EXPRESSIONS AND NFA: THOMPSON’S 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Rijk Formula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dc:title>
  <dc:creator>asus</dc:creator>
  <cp:lastModifiedBy>Karthikeyan S</cp:lastModifiedBy>
  <cp:revision>6</cp:revision>
  <dcterms:modified xsi:type="dcterms:W3CDTF">2021-09-15T09:32:36Z</dcterms:modified>
</cp:coreProperties>
</file>